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sldIdLst>
    <p:sldId id="258" r:id="rId2"/>
    <p:sldId id="257" r:id="rId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Poppins SemiBold" panose="00000700000000000000" pitchFamily="2" charset="0"/>
      <p:bold r:id="rId8"/>
    </p:embeddedFont>
    <p:embeddedFont>
      <p:font typeface="Patrick Hand" panose="00000500000000000000" pitchFamily="2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CCFF33"/>
    <a:srgbClr val="99FF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14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80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31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676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10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91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634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26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61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3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84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E6854-400E-4661-91E7-B9A1DFFBC66D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35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0"/>
            <a:ext cx="8077200" cy="76944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smtClean="0">
                <a:latin typeface="+mj-lt"/>
              </a:rPr>
              <a:t>Matching Game</a:t>
            </a:r>
            <a:endParaRPr lang="en-US" sz="1050" b="1" u="sng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" y="4597617"/>
            <a:ext cx="89916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>
                <a:cs typeface="Poppins SemiBold" panose="00000700000000000000" pitchFamily="2" charset="0"/>
              </a:rPr>
              <a:t>Divide the class into two teams. Each team then takes turns in choosing TWO squares. If the two squares are the same word / picture, then the team gets a point. If the two squares are different, then click on the red circle to hide the picture again. </a:t>
            </a:r>
            <a:r>
              <a:rPr lang="en-US" sz="2200" i="1" smtClean="0">
                <a:cs typeface="Poppins SemiBold" panose="00000700000000000000" pitchFamily="2" charset="0"/>
              </a:rPr>
              <a:t>Students </a:t>
            </a:r>
            <a:r>
              <a:rPr lang="en-US" sz="2200" i="1" dirty="0" smtClean="0">
                <a:cs typeface="Poppins SemiBold" panose="00000700000000000000" pitchFamily="2" charset="0"/>
              </a:rPr>
              <a:t>must try to remember where the matching pairs of words are. </a:t>
            </a:r>
            <a:endParaRPr lang="en-US" sz="2200" i="1" dirty="0">
              <a:cs typeface="Poppins SemiBold" panose="000007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957" y="1143000"/>
            <a:ext cx="4724243" cy="27715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3962400"/>
            <a:ext cx="8077200" cy="58477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latin typeface="+mj-lt"/>
              </a:rPr>
              <a:t>How to Play</a:t>
            </a:r>
            <a:endParaRPr lang="en-US" sz="800" b="1" u="sng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6534090"/>
            <a:ext cx="8077200" cy="40011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j-lt"/>
              </a:rPr>
              <a:t>www.Games4esl.com</a:t>
            </a:r>
            <a:endParaRPr lang="en-US" sz="5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9280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619714"/>
              </p:ext>
            </p:extLst>
          </p:nvPr>
        </p:nvGraphicFramePr>
        <p:xfrm>
          <a:off x="12700" y="12700"/>
          <a:ext cx="9144000" cy="68071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0"/>
                <a:gridCol w="4572000"/>
              </a:tblGrid>
              <a:tr h="972457">
                <a:tc>
                  <a:txBody>
                    <a:bodyPr/>
                    <a:lstStyle/>
                    <a:p>
                      <a:r>
                        <a:rPr lang="en-US" sz="5400" b="1" dirty="0" smtClean="0">
                          <a:solidFill>
                            <a:schemeClr val="tx1"/>
                          </a:solidFill>
                          <a:latin typeface="Patrick Hand" panose="00000500000000000000" pitchFamily="2" charset="0"/>
                          <a:cs typeface="Poppins SemiBold" panose="00000700000000000000" pitchFamily="2" charset="0"/>
                        </a:rPr>
                        <a:t>do</a:t>
                      </a:r>
                      <a:endParaRPr lang="en-US" sz="5400" b="1" dirty="0">
                        <a:solidFill>
                          <a:schemeClr val="tx1"/>
                        </a:solidFill>
                        <a:latin typeface="Patrick Hand" panose="00000500000000000000" pitchFamily="2" charset="0"/>
                        <a:cs typeface="Poppins SemiBold" panose="00000700000000000000" pitchFamily="2" charset="0"/>
                      </a:endParaRPr>
                    </a:p>
                  </a:txBody>
                  <a:tcPr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dirty="0" smtClean="0">
                          <a:solidFill>
                            <a:schemeClr val="tx1"/>
                          </a:solidFill>
                          <a:latin typeface="Patrick Hand" panose="00000500000000000000" pitchFamily="2" charset="0"/>
                          <a:cs typeface="Poppins SemiBold" panose="00000700000000000000" pitchFamily="2" charset="0"/>
                        </a:rPr>
                        <a:t>study</a:t>
                      </a:r>
                    </a:p>
                  </a:txBody>
                  <a:tcPr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</a:tr>
              <a:tr h="972457">
                <a:tc>
                  <a:txBody>
                    <a:bodyPr/>
                    <a:lstStyle/>
                    <a:p>
                      <a:r>
                        <a:rPr lang="en-US" sz="5400" b="1" dirty="0" smtClean="0">
                          <a:solidFill>
                            <a:schemeClr val="tx1"/>
                          </a:solidFill>
                          <a:latin typeface="Patrick Hand" panose="00000500000000000000" pitchFamily="2" charset="0"/>
                          <a:cs typeface="Poppins SemiBold" panose="00000700000000000000" pitchFamily="2" charset="0"/>
                        </a:rPr>
                        <a:t>did</a:t>
                      </a:r>
                      <a:endParaRPr lang="en-US" sz="5400" b="1" dirty="0">
                        <a:solidFill>
                          <a:schemeClr val="tx1"/>
                        </a:solidFill>
                        <a:latin typeface="Patrick Hand" panose="00000500000000000000" pitchFamily="2" charset="0"/>
                        <a:cs typeface="Poppins SemiBold" panose="00000700000000000000" pitchFamily="2" charset="0"/>
                      </a:endParaRPr>
                    </a:p>
                  </a:txBody>
                  <a:tcPr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dirty="0" smtClean="0">
                          <a:solidFill>
                            <a:schemeClr val="tx1"/>
                          </a:solidFill>
                          <a:latin typeface="Patrick Hand" panose="00000500000000000000" pitchFamily="2" charset="0"/>
                          <a:cs typeface="Poppins SemiBold" panose="00000700000000000000" pitchFamily="2" charset="0"/>
                        </a:rPr>
                        <a:t>eat</a:t>
                      </a:r>
                    </a:p>
                  </a:txBody>
                  <a:tcPr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</a:tr>
              <a:tr h="972457">
                <a:tc>
                  <a:txBody>
                    <a:bodyPr/>
                    <a:lstStyle/>
                    <a:p>
                      <a:r>
                        <a:rPr lang="en-US" sz="5400" b="1" dirty="0" smtClean="0">
                          <a:solidFill>
                            <a:schemeClr val="tx1"/>
                          </a:solidFill>
                          <a:latin typeface="Patrick Hand" panose="00000500000000000000" pitchFamily="2" charset="0"/>
                          <a:cs typeface="Poppins SemiBold" panose="00000700000000000000" pitchFamily="2" charset="0"/>
                        </a:rPr>
                        <a:t>meet</a:t>
                      </a:r>
                      <a:endParaRPr lang="en-US" sz="5400" b="1" dirty="0">
                        <a:solidFill>
                          <a:schemeClr val="tx1"/>
                        </a:solidFill>
                        <a:latin typeface="Patrick Hand" panose="00000500000000000000" pitchFamily="2" charset="0"/>
                        <a:cs typeface="Poppins SemiBold" panose="00000700000000000000" pitchFamily="2" charset="0"/>
                      </a:endParaRPr>
                    </a:p>
                  </a:txBody>
                  <a:tcPr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dirty="0" smtClean="0">
                          <a:solidFill>
                            <a:schemeClr val="tx1"/>
                          </a:solidFill>
                          <a:latin typeface="Patrick Hand" panose="00000500000000000000" pitchFamily="2" charset="0"/>
                          <a:cs typeface="Poppins SemiBold" panose="00000700000000000000" pitchFamily="2" charset="0"/>
                        </a:rPr>
                        <a:t>watch</a:t>
                      </a:r>
                    </a:p>
                  </a:txBody>
                  <a:tcPr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</a:tr>
              <a:tr h="972457">
                <a:tc>
                  <a:txBody>
                    <a:bodyPr/>
                    <a:lstStyle/>
                    <a:p>
                      <a:r>
                        <a:rPr lang="en-US" sz="5400" b="1" dirty="0" smtClean="0">
                          <a:solidFill>
                            <a:schemeClr val="tx1"/>
                          </a:solidFill>
                          <a:latin typeface="Patrick Hand" panose="00000500000000000000" pitchFamily="2" charset="0"/>
                          <a:cs typeface="Poppins SemiBold" panose="00000700000000000000" pitchFamily="2" charset="0"/>
                        </a:rPr>
                        <a:t>went</a:t>
                      </a:r>
                      <a:endParaRPr lang="en-US" sz="5400" b="1" dirty="0">
                        <a:solidFill>
                          <a:schemeClr val="tx1"/>
                        </a:solidFill>
                        <a:latin typeface="Patrick Hand" panose="00000500000000000000" pitchFamily="2" charset="0"/>
                        <a:cs typeface="Poppins SemiBold" panose="00000700000000000000" pitchFamily="2" charset="0"/>
                      </a:endParaRPr>
                    </a:p>
                  </a:txBody>
                  <a:tcPr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dirty="0" smtClean="0">
                          <a:solidFill>
                            <a:schemeClr val="tx1"/>
                          </a:solidFill>
                          <a:latin typeface="Patrick Hand" panose="00000500000000000000" pitchFamily="2" charset="0"/>
                          <a:cs typeface="Poppins SemiBold" panose="00000700000000000000" pitchFamily="2" charset="0"/>
                        </a:rPr>
                        <a:t>ate</a:t>
                      </a:r>
                    </a:p>
                  </a:txBody>
                  <a:tcPr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</a:tr>
              <a:tr h="972457">
                <a:tc>
                  <a:txBody>
                    <a:bodyPr/>
                    <a:lstStyle/>
                    <a:p>
                      <a:r>
                        <a:rPr lang="en-US" sz="5400" b="1" dirty="0" smtClean="0">
                          <a:solidFill>
                            <a:schemeClr val="tx1"/>
                          </a:solidFill>
                          <a:latin typeface="Patrick Hand" panose="00000500000000000000" pitchFamily="2" charset="0"/>
                          <a:cs typeface="Poppins SemiBold" panose="00000700000000000000" pitchFamily="2" charset="0"/>
                        </a:rPr>
                        <a:t>studied</a:t>
                      </a:r>
                      <a:endParaRPr lang="en-US" sz="5400" b="1" dirty="0">
                        <a:solidFill>
                          <a:schemeClr val="tx1"/>
                        </a:solidFill>
                        <a:latin typeface="Patrick Hand" panose="00000500000000000000" pitchFamily="2" charset="0"/>
                        <a:cs typeface="Poppins SemiBold" panose="00000700000000000000" pitchFamily="2" charset="0"/>
                      </a:endParaRPr>
                    </a:p>
                  </a:txBody>
                  <a:tcPr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dirty="0" smtClean="0">
                          <a:solidFill>
                            <a:schemeClr val="tx1"/>
                          </a:solidFill>
                          <a:latin typeface="Patrick Hand" panose="00000500000000000000" pitchFamily="2" charset="0"/>
                          <a:cs typeface="Poppins SemiBold" panose="00000700000000000000" pitchFamily="2" charset="0"/>
                        </a:rPr>
                        <a:t>made</a:t>
                      </a:r>
                    </a:p>
                  </a:txBody>
                  <a:tcPr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</a:tr>
              <a:tr h="972457">
                <a:tc>
                  <a:txBody>
                    <a:bodyPr/>
                    <a:lstStyle/>
                    <a:p>
                      <a:r>
                        <a:rPr lang="en-US" sz="5400" b="1" dirty="0" smtClean="0">
                          <a:solidFill>
                            <a:schemeClr val="tx1"/>
                          </a:solidFill>
                          <a:latin typeface="Patrick Hand" panose="00000500000000000000" pitchFamily="2" charset="0"/>
                          <a:cs typeface="Poppins SemiBold" panose="00000700000000000000" pitchFamily="2" charset="0"/>
                        </a:rPr>
                        <a:t>watched</a:t>
                      </a:r>
                      <a:endParaRPr lang="en-US" sz="5400" b="1" dirty="0">
                        <a:solidFill>
                          <a:schemeClr val="tx1"/>
                        </a:solidFill>
                        <a:latin typeface="Patrick Hand" panose="00000500000000000000" pitchFamily="2" charset="0"/>
                        <a:cs typeface="Poppins SemiBold" panose="00000700000000000000" pitchFamily="2" charset="0"/>
                      </a:endParaRPr>
                    </a:p>
                  </a:txBody>
                  <a:tcPr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dirty="0" smtClean="0">
                          <a:solidFill>
                            <a:schemeClr val="tx1"/>
                          </a:solidFill>
                          <a:latin typeface="Patrick Hand" panose="00000500000000000000" pitchFamily="2" charset="0"/>
                          <a:cs typeface="Poppins SemiBold" panose="00000700000000000000" pitchFamily="2" charset="0"/>
                        </a:rPr>
                        <a:t>met</a:t>
                      </a:r>
                    </a:p>
                  </a:txBody>
                  <a:tcPr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</a:tr>
              <a:tr h="972457">
                <a:tc>
                  <a:txBody>
                    <a:bodyPr/>
                    <a:lstStyle/>
                    <a:p>
                      <a:r>
                        <a:rPr lang="en-US" sz="5400" b="1" dirty="0" smtClean="0">
                          <a:solidFill>
                            <a:schemeClr val="tx1"/>
                          </a:solidFill>
                          <a:latin typeface="Patrick Hand" panose="00000500000000000000" pitchFamily="2" charset="0"/>
                          <a:cs typeface="Poppins SemiBold" panose="00000700000000000000" pitchFamily="2" charset="0"/>
                        </a:rPr>
                        <a:t>go</a:t>
                      </a:r>
                      <a:endParaRPr lang="en-US" sz="5400" b="1" dirty="0">
                        <a:solidFill>
                          <a:schemeClr val="tx1"/>
                        </a:solidFill>
                        <a:latin typeface="Patrick Hand" panose="00000500000000000000" pitchFamily="2" charset="0"/>
                        <a:cs typeface="Poppins SemiBold" panose="00000700000000000000" pitchFamily="2" charset="0"/>
                      </a:endParaRPr>
                    </a:p>
                  </a:txBody>
                  <a:tcPr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dirty="0" smtClean="0">
                          <a:solidFill>
                            <a:schemeClr val="tx1"/>
                          </a:solidFill>
                          <a:latin typeface="Patrick Hand" panose="00000500000000000000" pitchFamily="2" charset="0"/>
                          <a:cs typeface="Poppins SemiBold" panose="00000700000000000000" pitchFamily="2" charset="0"/>
                        </a:rPr>
                        <a:t>make</a:t>
                      </a:r>
                    </a:p>
                  </a:txBody>
                  <a:tcPr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2700" y="1270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8980" y="53126"/>
            <a:ext cx="4495800" cy="927703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  <a:endParaRPr lang="en-US" sz="720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20" name="&quot;No&quot; Symbol 19"/>
          <p:cNvSpPr/>
          <p:nvPr/>
        </p:nvSpPr>
        <p:spPr>
          <a:xfrm>
            <a:off x="3682994" y="212177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8980" y="1002697"/>
            <a:ext cx="4495800" cy="927703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3</a:t>
            </a:r>
            <a:endParaRPr lang="en-US" sz="720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49" name="&quot;No&quot; Symbol 48"/>
          <p:cNvSpPr/>
          <p:nvPr/>
        </p:nvSpPr>
        <p:spPr>
          <a:xfrm>
            <a:off x="3682994" y="1149048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2292" y="1968812"/>
            <a:ext cx="4495800" cy="927703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5</a:t>
            </a:r>
            <a:endParaRPr lang="en-US" sz="720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51" name="&quot;No&quot; Symbol 50"/>
          <p:cNvSpPr/>
          <p:nvPr/>
        </p:nvSpPr>
        <p:spPr>
          <a:xfrm>
            <a:off x="3686306" y="2127863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2292" y="2931441"/>
            <a:ext cx="4495800" cy="927703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7</a:t>
            </a:r>
            <a:endParaRPr lang="en-US" sz="720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53" name="&quot;No&quot; Symbol 52"/>
          <p:cNvSpPr/>
          <p:nvPr/>
        </p:nvSpPr>
        <p:spPr>
          <a:xfrm>
            <a:off x="3686306" y="3090492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9592" y="4891325"/>
            <a:ext cx="4495800" cy="927703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11</a:t>
            </a:r>
            <a:endParaRPr lang="en-US" sz="720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56" name="&quot;No&quot; Symbol 55"/>
          <p:cNvSpPr/>
          <p:nvPr/>
        </p:nvSpPr>
        <p:spPr>
          <a:xfrm>
            <a:off x="3686306" y="5075776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9592" y="5853596"/>
            <a:ext cx="4495800" cy="927703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13</a:t>
            </a:r>
            <a:endParaRPr lang="en-US" sz="720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58" name="&quot;No&quot; Symbol 57"/>
          <p:cNvSpPr/>
          <p:nvPr/>
        </p:nvSpPr>
        <p:spPr>
          <a:xfrm>
            <a:off x="3686306" y="6012647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9905" y="3914463"/>
            <a:ext cx="4495800" cy="927703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9</a:t>
            </a:r>
            <a:endParaRPr lang="en-US" sz="720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60" name="&quot;No&quot; Symbol 59"/>
          <p:cNvSpPr/>
          <p:nvPr/>
        </p:nvSpPr>
        <p:spPr>
          <a:xfrm>
            <a:off x="3696619" y="4070406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609175" y="50263"/>
            <a:ext cx="4495800" cy="927703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  <a:endParaRPr lang="en-US" sz="720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62" name="&quot;No&quot; Symbol 61"/>
          <p:cNvSpPr/>
          <p:nvPr/>
        </p:nvSpPr>
        <p:spPr>
          <a:xfrm>
            <a:off x="8243189" y="209314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609175" y="999834"/>
            <a:ext cx="4495800" cy="927703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4</a:t>
            </a:r>
            <a:endParaRPr lang="en-US" sz="720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64" name="&quot;No&quot; Symbol 63"/>
          <p:cNvSpPr/>
          <p:nvPr/>
        </p:nvSpPr>
        <p:spPr>
          <a:xfrm>
            <a:off x="8243189" y="1146185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612487" y="1965949"/>
            <a:ext cx="4495800" cy="927703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6</a:t>
            </a:r>
            <a:endParaRPr lang="en-US" sz="720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66" name="&quot;No&quot; Symbol 65"/>
          <p:cNvSpPr/>
          <p:nvPr/>
        </p:nvSpPr>
        <p:spPr>
          <a:xfrm>
            <a:off x="8246501" y="2125000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612487" y="2928578"/>
            <a:ext cx="4495800" cy="927703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8</a:t>
            </a:r>
            <a:endParaRPr lang="en-US" sz="720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68" name="&quot;No&quot; Symbol 67"/>
          <p:cNvSpPr/>
          <p:nvPr/>
        </p:nvSpPr>
        <p:spPr>
          <a:xfrm>
            <a:off x="8246501" y="3087629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612487" y="4888462"/>
            <a:ext cx="4495800" cy="927703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12</a:t>
            </a:r>
            <a:endParaRPr lang="en-US" sz="720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70" name="&quot;No&quot; Symbol 69"/>
          <p:cNvSpPr/>
          <p:nvPr/>
        </p:nvSpPr>
        <p:spPr>
          <a:xfrm>
            <a:off x="8246501" y="5072913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12487" y="5850733"/>
            <a:ext cx="4495800" cy="927703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14</a:t>
            </a:r>
            <a:endParaRPr lang="en-US" sz="720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72" name="&quot;No&quot; Symbol 71"/>
          <p:cNvSpPr/>
          <p:nvPr/>
        </p:nvSpPr>
        <p:spPr>
          <a:xfrm>
            <a:off x="8246501" y="6009784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4622800" y="3911600"/>
            <a:ext cx="4495800" cy="927703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10</a:t>
            </a:r>
            <a:endParaRPr lang="en-US" sz="720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74" name="&quot;No&quot; Symbol 73"/>
          <p:cNvSpPr/>
          <p:nvPr/>
        </p:nvSpPr>
        <p:spPr>
          <a:xfrm>
            <a:off x="8256814" y="4067543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47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48" grpId="0" animBg="1"/>
      <p:bldP spid="48" grpId="1" animBg="1"/>
      <p:bldP spid="50" grpId="0" animBg="1"/>
      <p:bldP spid="50" grpId="1" animBg="1"/>
      <p:bldP spid="52" grpId="0" animBg="1"/>
      <p:bldP spid="52" grpId="1" animBg="1"/>
      <p:bldP spid="55" grpId="0" animBg="1"/>
      <p:bldP spid="55" grpId="1" animBg="1"/>
      <p:bldP spid="57" grpId="0" animBg="1"/>
      <p:bldP spid="57" grpId="1" animBg="1"/>
      <p:bldP spid="59" grpId="0" animBg="1"/>
      <p:bldP spid="59" grpId="1" animBg="1"/>
      <p:bldP spid="61" grpId="0" animBg="1"/>
      <p:bldP spid="61" grpId="1" animBg="1"/>
      <p:bldP spid="63" grpId="0" animBg="1"/>
      <p:bldP spid="63" grpId="1" animBg="1"/>
      <p:bldP spid="65" grpId="0" animBg="1"/>
      <p:bldP spid="65" grpId="1" animBg="1"/>
      <p:bldP spid="67" grpId="0" animBg="1"/>
      <p:bldP spid="67" grpId="1" animBg="1"/>
      <p:bldP spid="69" grpId="0" animBg="1"/>
      <p:bldP spid="69" grpId="1" animBg="1"/>
      <p:bldP spid="71" grpId="0" animBg="1"/>
      <p:bldP spid="71" grpId="1" animBg="1"/>
      <p:bldP spid="73" grpId="0" animBg="1"/>
      <p:bldP spid="7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</Words>
  <Application>Microsoft Office PowerPoint</Application>
  <PresentationFormat>On-screen Show (4:3)</PresentationFormat>
  <Paragraphs>32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Poppins SemiBold</vt:lpstr>
      <vt:lpstr>Patrick Hand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2019-08-03T00:08:36Z</dcterms:created>
  <dcterms:modified xsi:type="dcterms:W3CDTF">2019-12-07T01:56:15Z</dcterms:modified>
  <cp:contentStatus/>
</cp:coreProperties>
</file>