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18288000" cy="10287000"/>
  <p:notesSz cx="6858000" cy="9144000"/>
  <p:embeddedFontLst>
    <p:embeddedFont>
      <p:font typeface="Glacial Indifference Bold" panose="020B0604020202020204" charset="0"/>
      <p:regular r:id="rId26"/>
    </p:embeddedFont>
    <p:embeddedFont>
      <p:font typeface="Lilita One" panose="020B0604020202020204" charset="0"/>
      <p:regular r:id="rId27"/>
    </p:embeddedFont>
    <p:embeddedFont>
      <p:font typeface="Poppins" panose="00000500000000000000" pitchFamily="2" charset="0"/>
      <p:regular r:id="rId28"/>
    </p:embeddedFont>
    <p:embeddedFont>
      <p:font typeface="Poppins Bold" panose="020B0604020202020204" charset="0"/>
      <p:regular r:id="rId29"/>
    </p:embeddedFont>
    <p:embeddedFont>
      <p:font typeface="Poppins Bold Italics" panose="020B0604020202020204" charset="0"/>
      <p:regular r:id="rId30"/>
    </p:embeddedFont>
    <p:embeddedFont>
      <p:font typeface="Quicksand Bold" panose="020B0604020202020204" charset="0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5" d="100"/>
          <a:sy n="65" d="100"/>
        </p:scale>
        <p:origin x="114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5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5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5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5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5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93" b="-905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-358497" y="657288"/>
            <a:ext cx="2611493" cy="2170803"/>
          </a:xfrm>
          <a:custGeom>
            <a:avLst/>
            <a:gdLst/>
            <a:ahLst/>
            <a:cxnLst/>
            <a:rect l="l" t="t" r="r" b="b"/>
            <a:pathLst>
              <a:path w="2611493" h="2170803">
                <a:moveTo>
                  <a:pt x="0" y="0"/>
                </a:moveTo>
                <a:lnTo>
                  <a:pt x="2611493" y="0"/>
                </a:lnTo>
                <a:lnTo>
                  <a:pt x="2611493" y="2170803"/>
                </a:lnTo>
                <a:lnTo>
                  <a:pt x="0" y="21708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flipV="1">
            <a:off x="16422757" y="8573822"/>
            <a:ext cx="2159317" cy="2067546"/>
          </a:xfrm>
          <a:custGeom>
            <a:avLst/>
            <a:gdLst/>
            <a:ahLst/>
            <a:cxnLst/>
            <a:rect l="l" t="t" r="r" b="b"/>
            <a:pathLst>
              <a:path w="2159317" h="2067546">
                <a:moveTo>
                  <a:pt x="0" y="2067546"/>
                </a:moveTo>
                <a:lnTo>
                  <a:pt x="2159317" y="2067546"/>
                </a:lnTo>
                <a:lnTo>
                  <a:pt x="2159317" y="0"/>
                </a:lnTo>
                <a:lnTo>
                  <a:pt x="0" y="0"/>
                </a:lnTo>
                <a:lnTo>
                  <a:pt x="0" y="2067546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3431736" y="2828915"/>
            <a:ext cx="11424528" cy="2314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899"/>
              </a:lnSpc>
            </a:pPr>
            <a:r>
              <a:rPr lang="en-US" sz="13499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Present Perfect</a:t>
            </a:r>
          </a:p>
        </p:txBody>
      </p:sp>
      <p:sp>
        <p:nvSpPr>
          <p:cNvPr id="6" name="Freeform 6"/>
          <p:cNvSpPr/>
          <p:nvPr/>
        </p:nvSpPr>
        <p:spPr>
          <a:xfrm>
            <a:off x="15896671" y="326332"/>
            <a:ext cx="2109303" cy="2109303"/>
          </a:xfrm>
          <a:custGeom>
            <a:avLst/>
            <a:gdLst/>
            <a:ahLst/>
            <a:cxnLst/>
            <a:rect l="l" t="t" r="r" b="b"/>
            <a:pathLst>
              <a:path w="2109303" h="2109303">
                <a:moveTo>
                  <a:pt x="0" y="0"/>
                </a:moveTo>
                <a:lnTo>
                  <a:pt x="2109303" y="0"/>
                </a:lnTo>
                <a:lnTo>
                  <a:pt x="2109303" y="2109303"/>
                </a:lnTo>
                <a:lnTo>
                  <a:pt x="0" y="210930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2775066" y="5403661"/>
            <a:ext cx="12737869" cy="863196"/>
            <a:chOff x="0" y="0"/>
            <a:chExt cx="3354830" cy="22734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354830" cy="227344"/>
            </a:xfrm>
            <a:custGeom>
              <a:avLst/>
              <a:gdLst/>
              <a:ahLst/>
              <a:cxnLst/>
              <a:rect l="l" t="t" r="r" b="b"/>
              <a:pathLst>
                <a:path w="3354830" h="227344">
                  <a:moveTo>
                    <a:pt x="0" y="0"/>
                  </a:moveTo>
                  <a:lnTo>
                    <a:pt x="3354830" y="0"/>
                  </a:lnTo>
                  <a:lnTo>
                    <a:pt x="3354830" y="227344"/>
                  </a:lnTo>
                  <a:lnTo>
                    <a:pt x="0" y="227344"/>
                  </a:lnTo>
                  <a:close/>
                </a:path>
              </a:pathLst>
            </a:custGeom>
            <a:solidFill>
              <a:srgbClr val="1B89E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3354830" cy="2749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775066" y="5360596"/>
            <a:ext cx="12621840" cy="821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4800" b="1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Connecting the past to the present moment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732115" y="9540920"/>
            <a:ext cx="10823771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Games</a:t>
            </a:r>
            <a:r>
              <a:rPr lang="en-US" sz="3000" b="1">
                <a:solidFill>
                  <a:srgbClr val="1B89E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4</a:t>
            </a:r>
            <a:r>
              <a:rPr lang="en-US" sz="30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esl.com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93" b="-905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981309" y="2003860"/>
            <a:ext cx="16325382" cy="7254440"/>
            <a:chOff x="0" y="0"/>
            <a:chExt cx="4299689" cy="191063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99689" cy="1910635"/>
            </a:xfrm>
            <a:custGeom>
              <a:avLst/>
              <a:gdLst/>
              <a:ahLst/>
              <a:cxnLst/>
              <a:rect l="l" t="t" r="r" b="b"/>
              <a:pathLst>
                <a:path w="4299689" h="1910635">
                  <a:moveTo>
                    <a:pt x="7113" y="0"/>
                  </a:moveTo>
                  <a:lnTo>
                    <a:pt x="4292576" y="0"/>
                  </a:lnTo>
                  <a:cubicBezTo>
                    <a:pt x="4296504" y="0"/>
                    <a:pt x="4299689" y="3185"/>
                    <a:pt x="4299689" y="7113"/>
                  </a:cubicBezTo>
                  <a:lnTo>
                    <a:pt x="4299689" y="1903521"/>
                  </a:lnTo>
                  <a:cubicBezTo>
                    <a:pt x="4299689" y="1905408"/>
                    <a:pt x="4298940" y="1907217"/>
                    <a:pt x="4297606" y="1908551"/>
                  </a:cubicBezTo>
                  <a:cubicBezTo>
                    <a:pt x="4296271" y="1909885"/>
                    <a:pt x="4294462" y="1910635"/>
                    <a:pt x="4292576" y="1910635"/>
                  </a:cubicBezTo>
                  <a:lnTo>
                    <a:pt x="7113" y="1910635"/>
                  </a:lnTo>
                  <a:cubicBezTo>
                    <a:pt x="5227" y="1910635"/>
                    <a:pt x="3417" y="1909885"/>
                    <a:pt x="2083" y="1908551"/>
                  </a:cubicBezTo>
                  <a:cubicBezTo>
                    <a:pt x="749" y="1907217"/>
                    <a:pt x="0" y="1905408"/>
                    <a:pt x="0" y="1903521"/>
                  </a:cubicBezTo>
                  <a:lnTo>
                    <a:pt x="0" y="7113"/>
                  </a:lnTo>
                  <a:cubicBezTo>
                    <a:pt x="0" y="3185"/>
                    <a:pt x="3185" y="0"/>
                    <a:pt x="7113" y="0"/>
                  </a:cubicBez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4299689" cy="19582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H="1">
            <a:off x="16521354" y="8828397"/>
            <a:ext cx="3509421" cy="2917206"/>
          </a:xfrm>
          <a:custGeom>
            <a:avLst/>
            <a:gdLst/>
            <a:ahLst/>
            <a:cxnLst/>
            <a:rect l="l" t="t" r="r" b="b"/>
            <a:pathLst>
              <a:path w="3509421" h="2917206">
                <a:moveTo>
                  <a:pt x="3509421" y="0"/>
                </a:moveTo>
                <a:lnTo>
                  <a:pt x="0" y="0"/>
                </a:lnTo>
                <a:lnTo>
                  <a:pt x="0" y="2917206"/>
                </a:lnTo>
                <a:lnTo>
                  <a:pt x="3509421" y="2917206"/>
                </a:lnTo>
                <a:lnTo>
                  <a:pt x="350942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0491668" flipH="1">
            <a:off x="-754174" y="-207498"/>
            <a:ext cx="2529104" cy="2102317"/>
          </a:xfrm>
          <a:custGeom>
            <a:avLst/>
            <a:gdLst/>
            <a:ahLst/>
            <a:cxnLst/>
            <a:rect l="l" t="t" r="r" b="b"/>
            <a:pathLst>
              <a:path w="2529104" h="2102317">
                <a:moveTo>
                  <a:pt x="2529104" y="0"/>
                </a:moveTo>
                <a:lnTo>
                  <a:pt x="0" y="0"/>
                </a:lnTo>
                <a:lnTo>
                  <a:pt x="0" y="2102317"/>
                </a:lnTo>
                <a:lnTo>
                  <a:pt x="2529104" y="2102317"/>
                </a:lnTo>
                <a:lnTo>
                  <a:pt x="252910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2544326">
            <a:off x="-637160" y="9143988"/>
            <a:ext cx="3142156" cy="2882928"/>
          </a:xfrm>
          <a:custGeom>
            <a:avLst/>
            <a:gdLst/>
            <a:ahLst/>
            <a:cxnLst/>
            <a:rect l="l" t="t" r="r" b="b"/>
            <a:pathLst>
              <a:path w="3142156" h="2882928">
                <a:moveTo>
                  <a:pt x="0" y="0"/>
                </a:moveTo>
                <a:lnTo>
                  <a:pt x="3142157" y="0"/>
                </a:lnTo>
                <a:lnTo>
                  <a:pt x="3142157" y="2882928"/>
                </a:lnTo>
                <a:lnTo>
                  <a:pt x="0" y="28829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/>
          <p:nvPr/>
        </p:nvGrpSpPr>
        <p:grpSpPr>
          <a:xfrm>
            <a:off x="4569265" y="2805882"/>
            <a:ext cx="9149470" cy="823248"/>
            <a:chOff x="0" y="0"/>
            <a:chExt cx="3952642" cy="35565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952642" cy="355650"/>
            </a:xfrm>
            <a:custGeom>
              <a:avLst/>
              <a:gdLst/>
              <a:ahLst/>
              <a:cxnLst/>
              <a:rect l="l" t="t" r="r" b="b"/>
              <a:pathLst>
                <a:path w="3952642" h="355650">
                  <a:moveTo>
                    <a:pt x="21154" y="0"/>
                  </a:moveTo>
                  <a:lnTo>
                    <a:pt x="3931488" y="0"/>
                  </a:lnTo>
                  <a:cubicBezTo>
                    <a:pt x="3937098" y="0"/>
                    <a:pt x="3942479" y="2229"/>
                    <a:pt x="3946446" y="6196"/>
                  </a:cubicBezTo>
                  <a:cubicBezTo>
                    <a:pt x="3950414" y="10163"/>
                    <a:pt x="3952642" y="15544"/>
                    <a:pt x="3952642" y="21154"/>
                  </a:cubicBezTo>
                  <a:lnTo>
                    <a:pt x="3952642" y="334496"/>
                  </a:lnTo>
                  <a:cubicBezTo>
                    <a:pt x="3952642" y="340106"/>
                    <a:pt x="3950414" y="345487"/>
                    <a:pt x="3946446" y="349454"/>
                  </a:cubicBezTo>
                  <a:cubicBezTo>
                    <a:pt x="3942479" y="353421"/>
                    <a:pt x="3937098" y="355650"/>
                    <a:pt x="3931488" y="355650"/>
                  </a:cubicBezTo>
                  <a:lnTo>
                    <a:pt x="21154" y="355650"/>
                  </a:lnTo>
                  <a:cubicBezTo>
                    <a:pt x="15544" y="355650"/>
                    <a:pt x="10163" y="353421"/>
                    <a:pt x="6196" y="349454"/>
                  </a:cubicBezTo>
                  <a:cubicBezTo>
                    <a:pt x="2229" y="345487"/>
                    <a:pt x="0" y="340106"/>
                    <a:pt x="0" y="334496"/>
                  </a:cubicBezTo>
                  <a:lnTo>
                    <a:pt x="0" y="21154"/>
                  </a:lnTo>
                  <a:cubicBezTo>
                    <a:pt x="0" y="15544"/>
                    <a:pt x="2229" y="10163"/>
                    <a:pt x="6196" y="6196"/>
                  </a:cubicBezTo>
                  <a:cubicBezTo>
                    <a:pt x="10163" y="2229"/>
                    <a:pt x="15544" y="0"/>
                    <a:pt x="21154" y="0"/>
                  </a:cubicBez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3952642" cy="4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6261613" y="4103709"/>
            <a:ext cx="5764775" cy="3202655"/>
          </a:xfrm>
          <a:custGeom>
            <a:avLst/>
            <a:gdLst/>
            <a:ahLst/>
            <a:cxnLst/>
            <a:rect l="l" t="t" r="r" b="b"/>
            <a:pathLst>
              <a:path w="5764775" h="3202655">
                <a:moveTo>
                  <a:pt x="0" y="0"/>
                </a:moveTo>
                <a:lnTo>
                  <a:pt x="5764774" y="0"/>
                </a:lnTo>
                <a:lnTo>
                  <a:pt x="5764774" y="3202655"/>
                </a:lnTo>
                <a:lnTo>
                  <a:pt x="0" y="32026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0074" b="-10074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1963052" y="273481"/>
            <a:ext cx="14361897" cy="137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7999">
                <a:solidFill>
                  <a:srgbClr val="FFDE59"/>
                </a:solidFill>
                <a:latin typeface="Lilita One"/>
                <a:ea typeface="Lilita One"/>
                <a:cs typeface="Lilita One"/>
                <a:sym typeface="Lilita One"/>
              </a:rPr>
              <a:t>Example Sentences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732115" y="9540920"/>
            <a:ext cx="10823771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Games</a:t>
            </a:r>
            <a:r>
              <a:rPr lang="en-US" sz="3000" b="1">
                <a:solidFill>
                  <a:srgbClr val="1B89E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4</a:t>
            </a:r>
            <a:r>
              <a:rPr lang="en-US" sz="30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esl.com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615578" y="2256755"/>
            <a:ext cx="5056843" cy="44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Present Perfect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512927" y="7619018"/>
            <a:ext cx="13262147" cy="993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19"/>
              </a:lnSpc>
              <a:spcBef>
                <a:spcPct val="0"/>
              </a:spcBef>
            </a:pPr>
            <a:r>
              <a:rPr lang="en-US" sz="5513" b="1" i="1">
                <a:solidFill>
                  <a:srgbClr val="0097B2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They </a:t>
            </a:r>
            <a:r>
              <a:rPr lang="en-US" sz="5513" b="1" i="1">
                <a:solidFill>
                  <a:srgbClr val="FF66C4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have</a:t>
            </a:r>
            <a:r>
              <a:rPr lang="en-US" sz="5513" b="1" i="1">
                <a:solidFill>
                  <a:srgbClr val="0097B2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 </a:t>
            </a:r>
            <a:r>
              <a:rPr lang="en-US" sz="5513" b="1" i="1">
                <a:solidFill>
                  <a:srgbClr val="FF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visited</a:t>
            </a:r>
            <a:r>
              <a:rPr lang="en-US" sz="5513" b="1" i="1">
                <a:solidFill>
                  <a:srgbClr val="0097B2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 </a:t>
            </a:r>
            <a:r>
              <a:rPr lang="en-US" sz="5513" b="1" i="1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London.</a:t>
            </a:r>
          </a:p>
        </p:txBody>
      </p:sp>
      <p:sp>
        <p:nvSpPr>
          <p:cNvPr id="19" name="TextBox 15">
            <a:extLst>
              <a:ext uri="{FF2B5EF4-FFF2-40B4-BE49-F238E27FC236}">
                <a16:creationId xmlns:a16="http://schemas.microsoft.com/office/drawing/2014/main" id="{F5BCC7EF-0B48-3392-87CD-C790A7343841}"/>
              </a:ext>
            </a:extLst>
          </p:cNvPr>
          <p:cNvSpPr txBox="1"/>
          <p:nvPr/>
        </p:nvSpPr>
        <p:spPr>
          <a:xfrm>
            <a:off x="4646380" y="2877641"/>
            <a:ext cx="8995240" cy="659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21"/>
              </a:lnSpc>
              <a:spcBef>
                <a:spcPct val="0"/>
              </a:spcBef>
            </a:pPr>
            <a:r>
              <a:rPr lang="en-US" sz="3657" b="1" dirty="0">
                <a:solidFill>
                  <a:srgbClr val="0097B2"/>
                </a:solidFill>
                <a:latin typeface="Poppins Bold"/>
                <a:ea typeface="Poppins Bold"/>
                <a:cs typeface="Poppins Bold"/>
                <a:sym typeface="Poppins Bold"/>
              </a:rPr>
              <a:t>Subject</a:t>
            </a:r>
            <a:r>
              <a:rPr lang="en-US" sz="3657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+ </a:t>
            </a:r>
            <a:r>
              <a:rPr lang="en-US" sz="3657" b="1" dirty="0">
                <a:solidFill>
                  <a:srgbClr val="FF66C4"/>
                </a:solidFill>
                <a:latin typeface="Poppins Bold"/>
                <a:ea typeface="Poppins Bold"/>
                <a:cs typeface="Poppins Bold"/>
                <a:sym typeface="Poppins Bold"/>
              </a:rPr>
              <a:t>have/has</a:t>
            </a:r>
            <a:r>
              <a:rPr lang="en-US" sz="3657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+ </a:t>
            </a:r>
            <a:r>
              <a:rPr lang="en-US" sz="3657" b="1" dirty="0">
                <a:solidFill>
                  <a:srgbClr val="FF0000"/>
                </a:solidFill>
                <a:latin typeface="Poppins Bold"/>
                <a:ea typeface="Poppins Bold"/>
                <a:cs typeface="Poppins Bold"/>
                <a:sym typeface="Poppins Bold"/>
              </a:rPr>
              <a:t>past participle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93" b="-905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981309" y="2003860"/>
            <a:ext cx="16325382" cy="7254440"/>
            <a:chOff x="0" y="0"/>
            <a:chExt cx="4299689" cy="191063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99689" cy="1910635"/>
            </a:xfrm>
            <a:custGeom>
              <a:avLst/>
              <a:gdLst/>
              <a:ahLst/>
              <a:cxnLst/>
              <a:rect l="l" t="t" r="r" b="b"/>
              <a:pathLst>
                <a:path w="4299689" h="1910635">
                  <a:moveTo>
                    <a:pt x="7113" y="0"/>
                  </a:moveTo>
                  <a:lnTo>
                    <a:pt x="4292576" y="0"/>
                  </a:lnTo>
                  <a:cubicBezTo>
                    <a:pt x="4296504" y="0"/>
                    <a:pt x="4299689" y="3185"/>
                    <a:pt x="4299689" y="7113"/>
                  </a:cubicBezTo>
                  <a:lnTo>
                    <a:pt x="4299689" y="1903521"/>
                  </a:lnTo>
                  <a:cubicBezTo>
                    <a:pt x="4299689" y="1905408"/>
                    <a:pt x="4298940" y="1907217"/>
                    <a:pt x="4297606" y="1908551"/>
                  </a:cubicBezTo>
                  <a:cubicBezTo>
                    <a:pt x="4296271" y="1909885"/>
                    <a:pt x="4294462" y="1910635"/>
                    <a:pt x="4292576" y="1910635"/>
                  </a:cubicBezTo>
                  <a:lnTo>
                    <a:pt x="7113" y="1910635"/>
                  </a:lnTo>
                  <a:cubicBezTo>
                    <a:pt x="5227" y="1910635"/>
                    <a:pt x="3417" y="1909885"/>
                    <a:pt x="2083" y="1908551"/>
                  </a:cubicBezTo>
                  <a:cubicBezTo>
                    <a:pt x="749" y="1907217"/>
                    <a:pt x="0" y="1905408"/>
                    <a:pt x="0" y="1903521"/>
                  </a:cubicBezTo>
                  <a:lnTo>
                    <a:pt x="0" y="7113"/>
                  </a:lnTo>
                  <a:cubicBezTo>
                    <a:pt x="0" y="3185"/>
                    <a:pt x="3185" y="0"/>
                    <a:pt x="7113" y="0"/>
                  </a:cubicBez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4299689" cy="19582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H="1">
            <a:off x="16521354" y="8828397"/>
            <a:ext cx="3509421" cy="2917206"/>
          </a:xfrm>
          <a:custGeom>
            <a:avLst/>
            <a:gdLst/>
            <a:ahLst/>
            <a:cxnLst/>
            <a:rect l="l" t="t" r="r" b="b"/>
            <a:pathLst>
              <a:path w="3509421" h="2917206">
                <a:moveTo>
                  <a:pt x="3509421" y="0"/>
                </a:moveTo>
                <a:lnTo>
                  <a:pt x="0" y="0"/>
                </a:lnTo>
                <a:lnTo>
                  <a:pt x="0" y="2917206"/>
                </a:lnTo>
                <a:lnTo>
                  <a:pt x="3509421" y="2917206"/>
                </a:lnTo>
                <a:lnTo>
                  <a:pt x="350942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0491668" flipH="1">
            <a:off x="-754174" y="-207498"/>
            <a:ext cx="2529104" cy="2102317"/>
          </a:xfrm>
          <a:custGeom>
            <a:avLst/>
            <a:gdLst/>
            <a:ahLst/>
            <a:cxnLst/>
            <a:rect l="l" t="t" r="r" b="b"/>
            <a:pathLst>
              <a:path w="2529104" h="2102317">
                <a:moveTo>
                  <a:pt x="2529104" y="0"/>
                </a:moveTo>
                <a:lnTo>
                  <a:pt x="0" y="0"/>
                </a:lnTo>
                <a:lnTo>
                  <a:pt x="0" y="2102317"/>
                </a:lnTo>
                <a:lnTo>
                  <a:pt x="2529104" y="2102317"/>
                </a:lnTo>
                <a:lnTo>
                  <a:pt x="252910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2544326">
            <a:off x="-637160" y="9143988"/>
            <a:ext cx="3142156" cy="2882928"/>
          </a:xfrm>
          <a:custGeom>
            <a:avLst/>
            <a:gdLst/>
            <a:ahLst/>
            <a:cxnLst/>
            <a:rect l="l" t="t" r="r" b="b"/>
            <a:pathLst>
              <a:path w="3142156" h="2882928">
                <a:moveTo>
                  <a:pt x="0" y="0"/>
                </a:moveTo>
                <a:lnTo>
                  <a:pt x="3142157" y="0"/>
                </a:lnTo>
                <a:lnTo>
                  <a:pt x="3142157" y="2882928"/>
                </a:lnTo>
                <a:lnTo>
                  <a:pt x="0" y="28829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/>
          <p:nvPr/>
        </p:nvGrpSpPr>
        <p:grpSpPr>
          <a:xfrm>
            <a:off x="4569265" y="2805882"/>
            <a:ext cx="9149470" cy="823248"/>
            <a:chOff x="0" y="0"/>
            <a:chExt cx="3952642" cy="35565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952642" cy="355650"/>
            </a:xfrm>
            <a:custGeom>
              <a:avLst/>
              <a:gdLst/>
              <a:ahLst/>
              <a:cxnLst/>
              <a:rect l="l" t="t" r="r" b="b"/>
              <a:pathLst>
                <a:path w="3952642" h="355650">
                  <a:moveTo>
                    <a:pt x="21154" y="0"/>
                  </a:moveTo>
                  <a:lnTo>
                    <a:pt x="3931488" y="0"/>
                  </a:lnTo>
                  <a:cubicBezTo>
                    <a:pt x="3937098" y="0"/>
                    <a:pt x="3942479" y="2229"/>
                    <a:pt x="3946446" y="6196"/>
                  </a:cubicBezTo>
                  <a:cubicBezTo>
                    <a:pt x="3950414" y="10163"/>
                    <a:pt x="3952642" y="15544"/>
                    <a:pt x="3952642" y="21154"/>
                  </a:cubicBezTo>
                  <a:lnTo>
                    <a:pt x="3952642" y="334496"/>
                  </a:lnTo>
                  <a:cubicBezTo>
                    <a:pt x="3952642" y="340106"/>
                    <a:pt x="3950414" y="345487"/>
                    <a:pt x="3946446" y="349454"/>
                  </a:cubicBezTo>
                  <a:cubicBezTo>
                    <a:pt x="3942479" y="353421"/>
                    <a:pt x="3937098" y="355650"/>
                    <a:pt x="3931488" y="355650"/>
                  </a:cubicBezTo>
                  <a:lnTo>
                    <a:pt x="21154" y="355650"/>
                  </a:lnTo>
                  <a:cubicBezTo>
                    <a:pt x="15544" y="355650"/>
                    <a:pt x="10163" y="353421"/>
                    <a:pt x="6196" y="349454"/>
                  </a:cubicBezTo>
                  <a:cubicBezTo>
                    <a:pt x="2229" y="345487"/>
                    <a:pt x="0" y="340106"/>
                    <a:pt x="0" y="334496"/>
                  </a:cubicBezTo>
                  <a:lnTo>
                    <a:pt x="0" y="21154"/>
                  </a:lnTo>
                  <a:cubicBezTo>
                    <a:pt x="0" y="15544"/>
                    <a:pt x="2229" y="10163"/>
                    <a:pt x="6196" y="6196"/>
                  </a:cubicBezTo>
                  <a:cubicBezTo>
                    <a:pt x="10163" y="2229"/>
                    <a:pt x="15544" y="0"/>
                    <a:pt x="21154" y="0"/>
                  </a:cubicBez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3952642" cy="4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6261613" y="4103709"/>
            <a:ext cx="5764775" cy="3202655"/>
          </a:xfrm>
          <a:custGeom>
            <a:avLst/>
            <a:gdLst/>
            <a:ahLst/>
            <a:cxnLst/>
            <a:rect l="l" t="t" r="r" b="b"/>
            <a:pathLst>
              <a:path w="5764775" h="3202655">
                <a:moveTo>
                  <a:pt x="0" y="0"/>
                </a:moveTo>
                <a:lnTo>
                  <a:pt x="5764774" y="0"/>
                </a:lnTo>
                <a:lnTo>
                  <a:pt x="5764774" y="3202655"/>
                </a:lnTo>
                <a:lnTo>
                  <a:pt x="0" y="32026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9962" b="-9962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1963052" y="273481"/>
            <a:ext cx="14361897" cy="137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7999">
                <a:solidFill>
                  <a:srgbClr val="FFDE59"/>
                </a:solidFill>
                <a:latin typeface="Lilita One"/>
                <a:ea typeface="Lilita One"/>
                <a:cs typeface="Lilita One"/>
                <a:sym typeface="Lilita One"/>
              </a:rPr>
              <a:t>Example Sentences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732115" y="9540920"/>
            <a:ext cx="10823771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Games</a:t>
            </a:r>
            <a:r>
              <a:rPr lang="en-US" sz="3000" b="1">
                <a:solidFill>
                  <a:srgbClr val="1B89E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4</a:t>
            </a:r>
            <a:r>
              <a:rPr lang="en-US" sz="30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esl.com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615578" y="2256755"/>
            <a:ext cx="5056843" cy="44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Present Perfect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512927" y="7619018"/>
            <a:ext cx="13262147" cy="993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19"/>
              </a:lnSpc>
              <a:spcBef>
                <a:spcPct val="0"/>
              </a:spcBef>
            </a:pPr>
            <a:r>
              <a:rPr lang="en-US" sz="5513" b="1" i="1">
                <a:solidFill>
                  <a:srgbClr val="0097B2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I </a:t>
            </a:r>
            <a:r>
              <a:rPr lang="en-US" sz="5513" b="1" i="1">
                <a:solidFill>
                  <a:srgbClr val="FF66C4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have</a:t>
            </a:r>
            <a:r>
              <a:rPr lang="en-US" sz="5513" b="1" i="1">
                <a:solidFill>
                  <a:srgbClr val="0097B2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 </a:t>
            </a:r>
            <a:r>
              <a:rPr lang="en-US" sz="5513" b="1" i="1">
                <a:solidFill>
                  <a:srgbClr val="FF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tried</a:t>
            </a:r>
            <a:r>
              <a:rPr lang="en-US" sz="5513" b="1" i="1">
                <a:solidFill>
                  <a:srgbClr val="0097B2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 </a:t>
            </a:r>
            <a:r>
              <a:rPr lang="en-US" sz="5513" b="1" i="1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Korean food.</a:t>
            </a:r>
          </a:p>
        </p:txBody>
      </p:sp>
      <p:sp>
        <p:nvSpPr>
          <p:cNvPr id="19" name="TextBox 15">
            <a:extLst>
              <a:ext uri="{FF2B5EF4-FFF2-40B4-BE49-F238E27FC236}">
                <a16:creationId xmlns:a16="http://schemas.microsoft.com/office/drawing/2014/main" id="{40282466-4A40-7042-89ED-A0C0B4778F54}"/>
              </a:ext>
            </a:extLst>
          </p:cNvPr>
          <p:cNvSpPr txBox="1"/>
          <p:nvPr/>
        </p:nvSpPr>
        <p:spPr>
          <a:xfrm>
            <a:off x="4646380" y="2877641"/>
            <a:ext cx="8995240" cy="659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21"/>
              </a:lnSpc>
              <a:spcBef>
                <a:spcPct val="0"/>
              </a:spcBef>
            </a:pPr>
            <a:r>
              <a:rPr lang="en-US" sz="3657" b="1" dirty="0">
                <a:solidFill>
                  <a:srgbClr val="0097B2"/>
                </a:solidFill>
                <a:latin typeface="Poppins Bold"/>
                <a:ea typeface="Poppins Bold"/>
                <a:cs typeface="Poppins Bold"/>
                <a:sym typeface="Poppins Bold"/>
              </a:rPr>
              <a:t>Subject</a:t>
            </a:r>
            <a:r>
              <a:rPr lang="en-US" sz="3657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+ </a:t>
            </a:r>
            <a:r>
              <a:rPr lang="en-US" sz="3657" b="1" dirty="0">
                <a:solidFill>
                  <a:srgbClr val="FF66C4"/>
                </a:solidFill>
                <a:latin typeface="Poppins Bold"/>
                <a:ea typeface="Poppins Bold"/>
                <a:cs typeface="Poppins Bold"/>
                <a:sym typeface="Poppins Bold"/>
              </a:rPr>
              <a:t>have/has</a:t>
            </a:r>
            <a:r>
              <a:rPr lang="en-US" sz="3657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+ </a:t>
            </a:r>
            <a:r>
              <a:rPr lang="en-US" sz="3657" b="1" dirty="0">
                <a:solidFill>
                  <a:srgbClr val="FF0000"/>
                </a:solidFill>
                <a:latin typeface="Poppins Bold"/>
                <a:ea typeface="Poppins Bold"/>
                <a:cs typeface="Poppins Bold"/>
                <a:sym typeface="Poppins Bold"/>
              </a:rPr>
              <a:t>past participle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93" b="-905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981309" y="2003860"/>
            <a:ext cx="16325382" cy="7254440"/>
            <a:chOff x="0" y="0"/>
            <a:chExt cx="4299689" cy="191063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99689" cy="1910635"/>
            </a:xfrm>
            <a:custGeom>
              <a:avLst/>
              <a:gdLst/>
              <a:ahLst/>
              <a:cxnLst/>
              <a:rect l="l" t="t" r="r" b="b"/>
              <a:pathLst>
                <a:path w="4299689" h="1910635">
                  <a:moveTo>
                    <a:pt x="7113" y="0"/>
                  </a:moveTo>
                  <a:lnTo>
                    <a:pt x="4292576" y="0"/>
                  </a:lnTo>
                  <a:cubicBezTo>
                    <a:pt x="4296504" y="0"/>
                    <a:pt x="4299689" y="3185"/>
                    <a:pt x="4299689" y="7113"/>
                  </a:cubicBezTo>
                  <a:lnTo>
                    <a:pt x="4299689" y="1903521"/>
                  </a:lnTo>
                  <a:cubicBezTo>
                    <a:pt x="4299689" y="1905408"/>
                    <a:pt x="4298940" y="1907217"/>
                    <a:pt x="4297606" y="1908551"/>
                  </a:cubicBezTo>
                  <a:cubicBezTo>
                    <a:pt x="4296271" y="1909885"/>
                    <a:pt x="4294462" y="1910635"/>
                    <a:pt x="4292576" y="1910635"/>
                  </a:cubicBezTo>
                  <a:lnTo>
                    <a:pt x="7113" y="1910635"/>
                  </a:lnTo>
                  <a:cubicBezTo>
                    <a:pt x="5227" y="1910635"/>
                    <a:pt x="3417" y="1909885"/>
                    <a:pt x="2083" y="1908551"/>
                  </a:cubicBezTo>
                  <a:cubicBezTo>
                    <a:pt x="749" y="1907217"/>
                    <a:pt x="0" y="1905408"/>
                    <a:pt x="0" y="1903521"/>
                  </a:cubicBezTo>
                  <a:lnTo>
                    <a:pt x="0" y="7113"/>
                  </a:lnTo>
                  <a:cubicBezTo>
                    <a:pt x="0" y="3185"/>
                    <a:pt x="3185" y="0"/>
                    <a:pt x="7113" y="0"/>
                  </a:cubicBez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4299689" cy="19582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H="1">
            <a:off x="16521354" y="8828397"/>
            <a:ext cx="3509421" cy="2917206"/>
          </a:xfrm>
          <a:custGeom>
            <a:avLst/>
            <a:gdLst/>
            <a:ahLst/>
            <a:cxnLst/>
            <a:rect l="l" t="t" r="r" b="b"/>
            <a:pathLst>
              <a:path w="3509421" h="2917206">
                <a:moveTo>
                  <a:pt x="3509421" y="0"/>
                </a:moveTo>
                <a:lnTo>
                  <a:pt x="0" y="0"/>
                </a:lnTo>
                <a:lnTo>
                  <a:pt x="0" y="2917206"/>
                </a:lnTo>
                <a:lnTo>
                  <a:pt x="3509421" y="2917206"/>
                </a:lnTo>
                <a:lnTo>
                  <a:pt x="350942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0491668" flipH="1">
            <a:off x="-754174" y="-207498"/>
            <a:ext cx="2529104" cy="2102317"/>
          </a:xfrm>
          <a:custGeom>
            <a:avLst/>
            <a:gdLst/>
            <a:ahLst/>
            <a:cxnLst/>
            <a:rect l="l" t="t" r="r" b="b"/>
            <a:pathLst>
              <a:path w="2529104" h="2102317">
                <a:moveTo>
                  <a:pt x="2529104" y="0"/>
                </a:moveTo>
                <a:lnTo>
                  <a:pt x="0" y="0"/>
                </a:lnTo>
                <a:lnTo>
                  <a:pt x="0" y="2102317"/>
                </a:lnTo>
                <a:lnTo>
                  <a:pt x="2529104" y="2102317"/>
                </a:lnTo>
                <a:lnTo>
                  <a:pt x="252910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2544326">
            <a:off x="-637160" y="9143988"/>
            <a:ext cx="3142156" cy="2882928"/>
          </a:xfrm>
          <a:custGeom>
            <a:avLst/>
            <a:gdLst/>
            <a:ahLst/>
            <a:cxnLst/>
            <a:rect l="l" t="t" r="r" b="b"/>
            <a:pathLst>
              <a:path w="3142156" h="2882928">
                <a:moveTo>
                  <a:pt x="0" y="0"/>
                </a:moveTo>
                <a:lnTo>
                  <a:pt x="3142157" y="0"/>
                </a:lnTo>
                <a:lnTo>
                  <a:pt x="3142157" y="2882928"/>
                </a:lnTo>
                <a:lnTo>
                  <a:pt x="0" y="28829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/>
          <p:nvPr/>
        </p:nvGrpSpPr>
        <p:grpSpPr>
          <a:xfrm>
            <a:off x="4569265" y="2805882"/>
            <a:ext cx="9149470" cy="823248"/>
            <a:chOff x="0" y="0"/>
            <a:chExt cx="3952642" cy="35565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952642" cy="355650"/>
            </a:xfrm>
            <a:custGeom>
              <a:avLst/>
              <a:gdLst/>
              <a:ahLst/>
              <a:cxnLst/>
              <a:rect l="l" t="t" r="r" b="b"/>
              <a:pathLst>
                <a:path w="3952642" h="355650">
                  <a:moveTo>
                    <a:pt x="21154" y="0"/>
                  </a:moveTo>
                  <a:lnTo>
                    <a:pt x="3931488" y="0"/>
                  </a:lnTo>
                  <a:cubicBezTo>
                    <a:pt x="3937098" y="0"/>
                    <a:pt x="3942479" y="2229"/>
                    <a:pt x="3946446" y="6196"/>
                  </a:cubicBezTo>
                  <a:cubicBezTo>
                    <a:pt x="3950414" y="10163"/>
                    <a:pt x="3952642" y="15544"/>
                    <a:pt x="3952642" y="21154"/>
                  </a:cubicBezTo>
                  <a:lnTo>
                    <a:pt x="3952642" y="334496"/>
                  </a:lnTo>
                  <a:cubicBezTo>
                    <a:pt x="3952642" y="340106"/>
                    <a:pt x="3950414" y="345487"/>
                    <a:pt x="3946446" y="349454"/>
                  </a:cubicBezTo>
                  <a:cubicBezTo>
                    <a:pt x="3942479" y="353421"/>
                    <a:pt x="3937098" y="355650"/>
                    <a:pt x="3931488" y="355650"/>
                  </a:cubicBezTo>
                  <a:lnTo>
                    <a:pt x="21154" y="355650"/>
                  </a:lnTo>
                  <a:cubicBezTo>
                    <a:pt x="15544" y="355650"/>
                    <a:pt x="10163" y="353421"/>
                    <a:pt x="6196" y="349454"/>
                  </a:cubicBezTo>
                  <a:cubicBezTo>
                    <a:pt x="2229" y="345487"/>
                    <a:pt x="0" y="340106"/>
                    <a:pt x="0" y="334496"/>
                  </a:cubicBezTo>
                  <a:lnTo>
                    <a:pt x="0" y="21154"/>
                  </a:lnTo>
                  <a:cubicBezTo>
                    <a:pt x="0" y="15544"/>
                    <a:pt x="2229" y="10163"/>
                    <a:pt x="6196" y="6196"/>
                  </a:cubicBezTo>
                  <a:cubicBezTo>
                    <a:pt x="10163" y="2229"/>
                    <a:pt x="15544" y="0"/>
                    <a:pt x="21154" y="0"/>
                  </a:cubicBez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3952642" cy="4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6261613" y="4103709"/>
            <a:ext cx="5764775" cy="3202655"/>
          </a:xfrm>
          <a:custGeom>
            <a:avLst/>
            <a:gdLst/>
            <a:ahLst/>
            <a:cxnLst/>
            <a:rect l="l" t="t" r="r" b="b"/>
            <a:pathLst>
              <a:path w="5764775" h="3202655">
                <a:moveTo>
                  <a:pt x="0" y="0"/>
                </a:moveTo>
                <a:lnTo>
                  <a:pt x="5764774" y="0"/>
                </a:lnTo>
                <a:lnTo>
                  <a:pt x="5764774" y="3202655"/>
                </a:lnTo>
                <a:lnTo>
                  <a:pt x="0" y="32026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412" b="-1412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1963052" y="273481"/>
            <a:ext cx="14361897" cy="137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7999">
                <a:solidFill>
                  <a:srgbClr val="FFDE59"/>
                </a:solidFill>
                <a:latin typeface="Lilita One"/>
                <a:ea typeface="Lilita One"/>
                <a:cs typeface="Lilita One"/>
                <a:sym typeface="Lilita One"/>
              </a:rPr>
              <a:t>Example Sentences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732115" y="9540920"/>
            <a:ext cx="10823771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Games</a:t>
            </a:r>
            <a:r>
              <a:rPr lang="en-US" sz="3000" b="1">
                <a:solidFill>
                  <a:srgbClr val="1B89E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4</a:t>
            </a:r>
            <a:r>
              <a:rPr lang="en-US" sz="30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esl.com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615578" y="2256755"/>
            <a:ext cx="5056843" cy="44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Present Perfect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512927" y="7619018"/>
            <a:ext cx="13262147" cy="993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19"/>
              </a:lnSpc>
              <a:spcBef>
                <a:spcPct val="0"/>
              </a:spcBef>
            </a:pPr>
            <a:r>
              <a:rPr lang="en-US" sz="5513" b="1" i="1">
                <a:solidFill>
                  <a:srgbClr val="0097B2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We </a:t>
            </a:r>
            <a:r>
              <a:rPr lang="en-US" sz="5513" b="1" i="1">
                <a:solidFill>
                  <a:srgbClr val="FF66C4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have</a:t>
            </a:r>
            <a:r>
              <a:rPr lang="en-US" sz="5513" b="1" i="1">
                <a:solidFill>
                  <a:srgbClr val="0097B2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 </a:t>
            </a:r>
            <a:r>
              <a:rPr lang="en-US" sz="5513" b="1" i="1">
                <a:solidFill>
                  <a:srgbClr val="FF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watched</a:t>
            </a:r>
            <a:r>
              <a:rPr lang="en-US" sz="5513" b="1" i="1">
                <a:solidFill>
                  <a:srgbClr val="0097B2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 </a:t>
            </a:r>
            <a:r>
              <a:rPr lang="en-US" sz="5513" b="1" i="1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that movie twice.</a:t>
            </a:r>
          </a:p>
        </p:txBody>
      </p:sp>
      <p:sp>
        <p:nvSpPr>
          <p:cNvPr id="19" name="TextBox 15">
            <a:extLst>
              <a:ext uri="{FF2B5EF4-FFF2-40B4-BE49-F238E27FC236}">
                <a16:creationId xmlns:a16="http://schemas.microsoft.com/office/drawing/2014/main" id="{C6293CE9-8EDB-8D44-F968-E6917882E7B0}"/>
              </a:ext>
            </a:extLst>
          </p:cNvPr>
          <p:cNvSpPr txBox="1"/>
          <p:nvPr/>
        </p:nvSpPr>
        <p:spPr>
          <a:xfrm>
            <a:off x="4646380" y="2877641"/>
            <a:ext cx="8995240" cy="659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21"/>
              </a:lnSpc>
              <a:spcBef>
                <a:spcPct val="0"/>
              </a:spcBef>
            </a:pPr>
            <a:r>
              <a:rPr lang="en-US" sz="3657" b="1" dirty="0">
                <a:solidFill>
                  <a:srgbClr val="0097B2"/>
                </a:solidFill>
                <a:latin typeface="Poppins Bold"/>
                <a:ea typeface="Poppins Bold"/>
                <a:cs typeface="Poppins Bold"/>
                <a:sym typeface="Poppins Bold"/>
              </a:rPr>
              <a:t>Subject</a:t>
            </a:r>
            <a:r>
              <a:rPr lang="en-US" sz="3657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+ </a:t>
            </a:r>
            <a:r>
              <a:rPr lang="en-US" sz="3657" b="1" dirty="0">
                <a:solidFill>
                  <a:srgbClr val="FF66C4"/>
                </a:solidFill>
                <a:latin typeface="Poppins Bold"/>
                <a:ea typeface="Poppins Bold"/>
                <a:cs typeface="Poppins Bold"/>
                <a:sym typeface="Poppins Bold"/>
              </a:rPr>
              <a:t>have/has</a:t>
            </a:r>
            <a:r>
              <a:rPr lang="en-US" sz="3657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+ </a:t>
            </a:r>
            <a:r>
              <a:rPr lang="en-US" sz="3657" b="1" dirty="0">
                <a:solidFill>
                  <a:srgbClr val="FF0000"/>
                </a:solidFill>
                <a:latin typeface="Poppins Bold"/>
                <a:ea typeface="Poppins Bold"/>
                <a:cs typeface="Poppins Bold"/>
                <a:sym typeface="Poppins Bold"/>
              </a:rPr>
              <a:t>past participle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93" b="-905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-358497" y="657288"/>
            <a:ext cx="2611493" cy="2170803"/>
          </a:xfrm>
          <a:custGeom>
            <a:avLst/>
            <a:gdLst/>
            <a:ahLst/>
            <a:cxnLst/>
            <a:rect l="l" t="t" r="r" b="b"/>
            <a:pathLst>
              <a:path w="2611493" h="2170803">
                <a:moveTo>
                  <a:pt x="0" y="0"/>
                </a:moveTo>
                <a:lnTo>
                  <a:pt x="2611493" y="0"/>
                </a:lnTo>
                <a:lnTo>
                  <a:pt x="2611493" y="2170803"/>
                </a:lnTo>
                <a:lnTo>
                  <a:pt x="0" y="21708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flipV="1">
            <a:off x="16422757" y="8573822"/>
            <a:ext cx="2159317" cy="2067546"/>
          </a:xfrm>
          <a:custGeom>
            <a:avLst/>
            <a:gdLst/>
            <a:ahLst/>
            <a:cxnLst/>
            <a:rect l="l" t="t" r="r" b="b"/>
            <a:pathLst>
              <a:path w="2159317" h="2067546">
                <a:moveTo>
                  <a:pt x="0" y="2067546"/>
                </a:moveTo>
                <a:lnTo>
                  <a:pt x="2159317" y="2067546"/>
                </a:lnTo>
                <a:lnTo>
                  <a:pt x="2159317" y="0"/>
                </a:lnTo>
                <a:lnTo>
                  <a:pt x="0" y="0"/>
                </a:lnTo>
                <a:lnTo>
                  <a:pt x="0" y="2067546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3431736" y="2828915"/>
            <a:ext cx="11424528" cy="2314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899"/>
              </a:lnSpc>
            </a:pPr>
            <a:r>
              <a:rPr lang="en-US" sz="13499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Quiz Time</a:t>
            </a:r>
          </a:p>
        </p:txBody>
      </p:sp>
      <p:sp>
        <p:nvSpPr>
          <p:cNvPr id="6" name="Freeform 6"/>
          <p:cNvSpPr/>
          <p:nvPr/>
        </p:nvSpPr>
        <p:spPr>
          <a:xfrm>
            <a:off x="15896671" y="326332"/>
            <a:ext cx="2109303" cy="2109303"/>
          </a:xfrm>
          <a:custGeom>
            <a:avLst/>
            <a:gdLst/>
            <a:ahLst/>
            <a:cxnLst/>
            <a:rect l="l" t="t" r="r" b="b"/>
            <a:pathLst>
              <a:path w="2109303" h="2109303">
                <a:moveTo>
                  <a:pt x="0" y="0"/>
                </a:moveTo>
                <a:lnTo>
                  <a:pt x="2109303" y="0"/>
                </a:lnTo>
                <a:lnTo>
                  <a:pt x="2109303" y="2109303"/>
                </a:lnTo>
                <a:lnTo>
                  <a:pt x="0" y="210930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2775066" y="5403661"/>
            <a:ext cx="12737869" cy="863196"/>
            <a:chOff x="0" y="0"/>
            <a:chExt cx="3354830" cy="22734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354830" cy="227344"/>
            </a:xfrm>
            <a:custGeom>
              <a:avLst/>
              <a:gdLst/>
              <a:ahLst/>
              <a:cxnLst/>
              <a:rect l="l" t="t" r="r" b="b"/>
              <a:pathLst>
                <a:path w="3354830" h="227344">
                  <a:moveTo>
                    <a:pt x="0" y="0"/>
                  </a:moveTo>
                  <a:lnTo>
                    <a:pt x="3354830" y="0"/>
                  </a:lnTo>
                  <a:lnTo>
                    <a:pt x="3354830" y="227344"/>
                  </a:lnTo>
                  <a:lnTo>
                    <a:pt x="0" y="227344"/>
                  </a:lnTo>
                  <a:close/>
                </a:path>
              </a:pathLst>
            </a:custGeom>
            <a:solidFill>
              <a:srgbClr val="1B89E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3354830" cy="2749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833080" y="5360596"/>
            <a:ext cx="12621840" cy="804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80"/>
              </a:lnSpc>
            </a:pPr>
            <a:r>
              <a:rPr lang="en-US" sz="4700" b="1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Choose the correct present perfect sentence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732115" y="9540920"/>
            <a:ext cx="10823771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Games</a:t>
            </a:r>
            <a:r>
              <a:rPr lang="en-US" sz="3000" b="1">
                <a:solidFill>
                  <a:srgbClr val="1B89E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4</a:t>
            </a:r>
            <a:r>
              <a:rPr lang="en-US" sz="30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esl.com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93" b="-905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981309" y="2003860"/>
            <a:ext cx="16325382" cy="7254440"/>
            <a:chOff x="0" y="0"/>
            <a:chExt cx="4299689" cy="191063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99689" cy="1910635"/>
            </a:xfrm>
            <a:custGeom>
              <a:avLst/>
              <a:gdLst/>
              <a:ahLst/>
              <a:cxnLst/>
              <a:rect l="l" t="t" r="r" b="b"/>
              <a:pathLst>
                <a:path w="4299689" h="1910635">
                  <a:moveTo>
                    <a:pt x="7113" y="0"/>
                  </a:moveTo>
                  <a:lnTo>
                    <a:pt x="4292576" y="0"/>
                  </a:lnTo>
                  <a:cubicBezTo>
                    <a:pt x="4296504" y="0"/>
                    <a:pt x="4299689" y="3185"/>
                    <a:pt x="4299689" y="7113"/>
                  </a:cubicBezTo>
                  <a:lnTo>
                    <a:pt x="4299689" y="1903521"/>
                  </a:lnTo>
                  <a:cubicBezTo>
                    <a:pt x="4299689" y="1905408"/>
                    <a:pt x="4298940" y="1907217"/>
                    <a:pt x="4297606" y="1908551"/>
                  </a:cubicBezTo>
                  <a:cubicBezTo>
                    <a:pt x="4296271" y="1909885"/>
                    <a:pt x="4294462" y="1910635"/>
                    <a:pt x="4292576" y="1910635"/>
                  </a:cubicBezTo>
                  <a:lnTo>
                    <a:pt x="7113" y="1910635"/>
                  </a:lnTo>
                  <a:cubicBezTo>
                    <a:pt x="5227" y="1910635"/>
                    <a:pt x="3417" y="1909885"/>
                    <a:pt x="2083" y="1908551"/>
                  </a:cubicBezTo>
                  <a:cubicBezTo>
                    <a:pt x="749" y="1907217"/>
                    <a:pt x="0" y="1905408"/>
                    <a:pt x="0" y="1903521"/>
                  </a:cubicBezTo>
                  <a:lnTo>
                    <a:pt x="0" y="7113"/>
                  </a:lnTo>
                  <a:cubicBezTo>
                    <a:pt x="0" y="3185"/>
                    <a:pt x="3185" y="0"/>
                    <a:pt x="7113" y="0"/>
                  </a:cubicBez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4299689" cy="19582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H="1">
            <a:off x="16521354" y="8828397"/>
            <a:ext cx="3509421" cy="2917206"/>
          </a:xfrm>
          <a:custGeom>
            <a:avLst/>
            <a:gdLst/>
            <a:ahLst/>
            <a:cxnLst/>
            <a:rect l="l" t="t" r="r" b="b"/>
            <a:pathLst>
              <a:path w="3509421" h="2917206">
                <a:moveTo>
                  <a:pt x="3509421" y="0"/>
                </a:moveTo>
                <a:lnTo>
                  <a:pt x="0" y="0"/>
                </a:lnTo>
                <a:lnTo>
                  <a:pt x="0" y="2917206"/>
                </a:lnTo>
                <a:lnTo>
                  <a:pt x="3509421" y="2917206"/>
                </a:lnTo>
                <a:lnTo>
                  <a:pt x="350942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0491668" flipH="1">
            <a:off x="-754174" y="-207498"/>
            <a:ext cx="2529104" cy="2102317"/>
          </a:xfrm>
          <a:custGeom>
            <a:avLst/>
            <a:gdLst/>
            <a:ahLst/>
            <a:cxnLst/>
            <a:rect l="l" t="t" r="r" b="b"/>
            <a:pathLst>
              <a:path w="2529104" h="2102317">
                <a:moveTo>
                  <a:pt x="2529104" y="0"/>
                </a:moveTo>
                <a:lnTo>
                  <a:pt x="0" y="0"/>
                </a:lnTo>
                <a:lnTo>
                  <a:pt x="0" y="2102317"/>
                </a:lnTo>
                <a:lnTo>
                  <a:pt x="2529104" y="2102317"/>
                </a:lnTo>
                <a:lnTo>
                  <a:pt x="252910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2544326">
            <a:off x="-637160" y="9143988"/>
            <a:ext cx="3142156" cy="2882928"/>
          </a:xfrm>
          <a:custGeom>
            <a:avLst/>
            <a:gdLst/>
            <a:ahLst/>
            <a:cxnLst/>
            <a:rect l="l" t="t" r="r" b="b"/>
            <a:pathLst>
              <a:path w="3142156" h="2882928">
                <a:moveTo>
                  <a:pt x="0" y="0"/>
                </a:moveTo>
                <a:lnTo>
                  <a:pt x="3142157" y="0"/>
                </a:lnTo>
                <a:lnTo>
                  <a:pt x="3142157" y="2882928"/>
                </a:lnTo>
                <a:lnTo>
                  <a:pt x="0" y="28829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1963052" y="273481"/>
            <a:ext cx="14361897" cy="137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7999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Question #1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732115" y="9540920"/>
            <a:ext cx="10823771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Games</a:t>
            </a:r>
            <a:r>
              <a:rPr lang="en-US" sz="3000" b="1">
                <a:solidFill>
                  <a:srgbClr val="1B89E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4</a:t>
            </a:r>
            <a:r>
              <a:rPr lang="en-US" sz="30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esl.com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791262" y="2218655"/>
            <a:ext cx="6705476" cy="6891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83"/>
              </a:lnSpc>
              <a:spcBef>
                <a:spcPct val="0"/>
              </a:spcBef>
            </a:pPr>
            <a:r>
              <a:rPr lang="en-US" sz="384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Which sentence is correct?</a:t>
            </a:r>
          </a:p>
        </p:txBody>
      </p:sp>
      <p:sp>
        <p:nvSpPr>
          <p:cNvPr id="12" name="AutoShape 12"/>
          <p:cNvSpPr/>
          <p:nvPr/>
        </p:nvSpPr>
        <p:spPr>
          <a:xfrm>
            <a:off x="2362671" y="5631080"/>
            <a:ext cx="13562658" cy="0"/>
          </a:xfrm>
          <a:prstGeom prst="line">
            <a:avLst/>
          </a:prstGeom>
          <a:ln w="19050" cap="flat">
            <a:solidFill>
              <a:srgbClr val="000000"/>
            </a:solidFill>
            <a:prstDash val="lg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2362671" y="3365343"/>
            <a:ext cx="1379190" cy="17777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890"/>
              </a:lnSpc>
              <a:spcBef>
                <a:spcPct val="0"/>
              </a:spcBef>
            </a:pPr>
            <a:r>
              <a:rPr lang="en-US" sz="9600" b="1" dirty="0">
                <a:solidFill>
                  <a:srgbClr val="0097B2"/>
                </a:solidFill>
                <a:latin typeface="Poppins Bold"/>
                <a:ea typeface="Poppins Bold"/>
                <a:cs typeface="Poppins Bold"/>
                <a:sym typeface="Poppins Bold"/>
              </a:rPr>
              <a:t>A: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362671" y="5727906"/>
            <a:ext cx="1273820" cy="1777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890"/>
              </a:lnSpc>
              <a:spcBef>
                <a:spcPct val="0"/>
              </a:spcBef>
            </a:pPr>
            <a:r>
              <a:rPr lang="en-US" sz="9600" b="1" dirty="0">
                <a:solidFill>
                  <a:srgbClr val="FF66C4"/>
                </a:solidFill>
                <a:latin typeface="Poppins Bold"/>
                <a:ea typeface="Poppins Bold"/>
                <a:cs typeface="Poppins Bold"/>
                <a:sym typeface="Poppins Bold"/>
              </a:rPr>
              <a:t>B: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937121" y="4060805"/>
            <a:ext cx="12895889" cy="993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19"/>
              </a:lnSpc>
              <a:spcBef>
                <a:spcPct val="0"/>
              </a:spcBef>
            </a:pPr>
            <a:r>
              <a:rPr lang="en-US" sz="5513" b="1" i="1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She has finished her homework.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937121" y="6363638"/>
            <a:ext cx="12895889" cy="993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19"/>
              </a:lnSpc>
              <a:spcBef>
                <a:spcPct val="0"/>
              </a:spcBef>
            </a:pPr>
            <a:r>
              <a:rPr lang="en-US" sz="5513" b="1" i="1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She have finished her homework.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93" b="-905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981309" y="2003860"/>
            <a:ext cx="16325382" cy="7254440"/>
            <a:chOff x="0" y="0"/>
            <a:chExt cx="4299689" cy="191063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99689" cy="1910635"/>
            </a:xfrm>
            <a:custGeom>
              <a:avLst/>
              <a:gdLst/>
              <a:ahLst/>
              <a:cxnLst/>
              <a:rect l="l" t="t" r="r" b="b"/>
              <a:pathLst>
                <a:path w="4299689" h="1910635">
                  <a:moveTo>
                    <a:pt x="7113" y="0"/>
                  </a:moveTo>
                  <a:lnTo>
                    <a:pt x="4292576" y="0"/>
                  </a:lnTo>
                  <a:cubicBezTo>
                    <a:pt x="4296504" y="0"/>
                    <a:pt x="4299689" y="3185"/>
                    <a:pt x="4299689" y="7113"/>
                  </a:cubicBezTo>
                  <a:lnTo>
                    <a:pt x="4299689" y="1903521"/>
                  </a:lnTo>
                  <a:cubicBezTo>
                    <a:pt x="4299689" y="1905408"/>
                    <a:pt x="4298940" y="1907217"/>
                    <a:pt x="4297606" y="1908551"/>
                  </a:cubicBezTo>
                  <a:cubicBezTo>
                    <a:pt x="4296271" y="1909885"/>
                    <a:pt x="4294462" y="1910635"/>
                    <a:pt x="4292576" y="1910635"/>
                  </a:cubicBezTo>
                  <a:lnTo>
                    <a:pt x="7113" y="1910635"/>
                  </a:lnTo>
                  <a:cubicBezTo>
                    <a:pt x="5227" y="1910635"/>
                    <a:pt x="3417" y="1909885"/>
                    <a:pt x="2083" y="1908551"/>
                  </a:cubicBezTo>
                  <a:cubicBezTo>
                    <a:pt x="749" y="1907217"/>
                    <a:pt x="0" y="1905408"/>
                    <a:pt x="0" y="1903521"/>
                  </a:cubicBezTo>
                  <a:lnTo>
                    <a:pt x="0" y="7113"/>
                  </a:lnTo>
                  <a:cubicBezTo>
                    <a:pt x="0" y="3185"/>
                    <a:pt x="3185" y="0"/>
                    <a:pt x="7113" y="0"/>
                  </a:cubicBez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4299689" cy="19582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H="1">
            <a:off x="16521354" y="8828397"/>
            <a:ext cx="3509421" cy="2917206"/>
          </a:xfrm>
          <a:custGeom>
            <a:avLst/>
            <a:gdLst/>
            <a:ahLst/>
            <a:cxnLst/>
            <a:rect l="l" t="t" r="r" b="b"/>
            <a:pathLst>
              <a:path w="3509421" h="2917206">
                <a:moveTo>
                  <a:pt x="3509421" y="0"/>
                </a:moveTo>
                <a:lnTo>
                  <a:pt x="0" y="0"/>
                </a:lnTo>
                <a:lnTo>
                  <a:pt x="0" y="2917206"/>
                </a:lnTo>
                <a:lnTo>
                  <a:pt x="3509421" y="2917206"/>
                </a:lnTo>
                <a:lnTo>
                  <a:pt x="350942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0491668" flipH="1">
            <a:off x="-754174" y="-207498"/>
            <a:ext cx="2529104" cy="2102317"/>
          </a:xfrm>
          <a:custGeom>
            <a:avLst/>
            <a:gdLst/>
            <a:ahLst/>
            <a:cxnLst/>
            <a:rect l="l" t="t" r="r" b="b"/>
            <a:pathLst>
              <a:path w="2529104" h="2102317">
                <a:moveTo>
                  <a:pt x="2529104" y="0"/>
                </a:moveTo>
                <a:lnTo>
                  <a:pt x="0" y="0"/>
                </a:lnTo>
                <a:lnTo>
                  <a:pt x="0" y="2102317"/>
                </a:lnTo>
                <a:lnTo>
                  <a:pt x="2529104" y="2102317"/>
                </a:lnTo>
                <a:lnTo>
                  <a:pt x="252910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2544326">
            <a:off x="-637160" y="9143988"/>
            <a:ext cx="3142156" cy="2882928"/>
          </a:xfrm>
          <a:custGeom>
            <a:avLst/>
            <a:gdLst/>
            <a:ahLst/>
            <a:cxnLst/>
            <a:rect l="l" t="t" r="r" b="b"/>
            <a:pathLst>
              <a:path w="3142156" h="2882928">
                <a:moveTo>
                  <a:pt x="0" y="0"/>
                </a:moveTo>
                <a:lnTo>
                  <a:pt x="3142157" y="0"/>
                </a:lnTo>
                <a:lnTo>
                  <a:pt x="3142157" y="2882928"/>
                </a:lnTo>
                <a:lnTo>
                  <a:pt x="0" y="28829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AutoShape 9"/>
          <p:cNvSpPr/>
          <p:nvPr/>
        </p:nvSpPr>
        <p:spPr>
          <a:xfrm>
            <a:off x="2362671" y="5631080"/>
            <a:ext cx="13562658" cy="0"/>
          </a:xfrm>
          <a:prstGeom prst="line">
            <a:avLst/>
          </a:prstGeom>
          <a:ln w="19050" cap="flat">
            <a:solidFill>
              <a:srgbClr val="000000"/>
            </a:solidFill>
            <a:prstDash val="lg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3937121" y="6363638"/>
            <a:ext cx="12895889" cy="993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19"/>
              </a:lnSpc>
              <a:spcBef>
                <a:spcPct val="0"/>
              </a:spcBef>
            </a:pPr>
            <a:r>
              <a:rPr lang="en-US" sz="5513" b="1" i="1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She have finished her homework.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963052" y="273481"/>
            <a:ext cx="14361897" cy="137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7999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Question #1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732115" y="9540920"/>
            <a:ext cx="10823771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Games</a:t>
            </a:r>
            <a:r>
              <a:rPr lang="en-US" sz="3000" b="1">
                <a:solidFill>
                  <a:srgbClr val="1B89E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4</a:t>
            </a:r>
            <a:r>
              <a:rPr lang="en-US" sz="30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esl.com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791262" y="2218655"/>
            <a:ext cx="6705476" cy="6891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83"/>
              </a:lnSpc>
              <a:spcBef>
                <a:spcPct val="0"/>
              </a:spcBef>
            </a:pPr>
            <a:r>
              <a:rPr lang="en-US" sz="384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Which sentence is correct?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3937121" y="6345455"/>
            <a:ext cx="11749632" cy="1168739"/>
            <a:chOff x="0" y="0"/>
            <a:chExt cx="15666176" cy="1558319"/>
          </a:xfrm>
        </p:grpSpPr>
        <p:sp>
          <p:nvSpPr>
            <p:cNvPr id="17" name="AutoShape 17"/>
            <p:cNvSpPr/>
            <p:nvPr/>
          </p:nvSpPr>
          <p:spPr>
            <a:xfrm>
              <a:off x="0" y="779160"/>
              <a:ext cx="15666176" cy="0"/>
            </a:xfrm>
            <a:prstGeom prst="line">
              <a:avLst/>
            </a:prstGeom>
            <a:ln w="139700" cap="flat">
              <a:solidFill>
                <a:srgbClr val="FF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6163345" y="0"/>
              <a:ext cx="1558319" cy="1558319"/>
            </a:xfrm>
            <a:custGeom>
              <a:avLst/>
              <a:gdLst/>
              <a:ahLst/>
              <a:cxnLst/>
              <a:rect l="l" t="t" r="r" b="b"/>
              <a:pathLst>
                <a:path w="1558319" h="1558319">
                  <a:moveTo>
                    <a:pt x="0" y="0"/>
                  </a:moveTo>
                  <a:lnTo>
                    <a:pt x="1558319" y="0"/>
                  </a:lnTo>
                  <a:lnTo>
                    <a:pt x="1558319" y="1558319"/>
                  </a:lnTo>
                  <a:lnTo>
                    <a:pt x="0" y="1558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3937121" y="4060805"/>
            <a:ext cx="12895889" cy="993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19"/>
              </a:lnSpc>
              <a:spcBef>
                <a:spcPct val="0"/>
              </a:spcBef>
            </a:pPr>
            <a:r>
              <a:rPr lang="en-US" sz="5513" b="1" i="1">
                <a:solidFill>
                  <a:srgbClr val="00BF63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She has finished her homework.</a:t>
            </a:r>
          </a:p>
        </p:txBody>
      </p:sp>
      <p:sp>
        <p:nvSpPr>
          <p:cNvPr id="21" name="TextBox 13">
            <a:extLst>
              <a:ext uri="{FF2B5EF4-FFF2-40B4-BE49-F238E27FC236}">
                <a16:creationId xmlns:a16="http://schemas.microsoft.com/office/drawing/2014/main" id="{3669A904-48B5-449B-760D-D4C6AFBCF82D}"/>
              </a:ext>
            </a:extLst>
          </p:cNvPr>
          <p:cNvSpPr txBox="1"/>
          <p:nvPr/>
        </p:nvSpPr>
        <p:spPr>
          <a:xfrm>
            <a:off x="2362671" y="3365343"/>
            <a:ext cx="1379190" cy="17777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890"/>
              </a:lnSpc>
              <a:spcBef>
                <a:spcPct val="0"/>
              </a:spcBef>
            </a:pPr>
            <a:r>
              <a:rPr lang="en-US" sz="9600" b="1" dirty="0">
                <a:solidFill>
                  <a:srgbClr val="0097B2"/>
                </a:solidFill>
                <a:latin typeface="Poppins Bold"/>
                <a:ea typeface="Poppins Bold"/>
                <a:cs typeface="Poppins Bold"/>
                <a:sym typeface="Poppins Bold"/>
              </a:rPr>
              <a:t>A:</a:t>
            </a:r>
          </a:p>
        </p:txBody>
      </p:sp>
      <p:sp>
        <p:nvSpPr>
          <p:cNvPr id="23" name="TextBox 14">
            <a:extLst>
              <a:ext uri="{FF2B5EF4-FFF2-40B4-BE49-F238E27FC236}">
                <a16:creationId xmlns:a16="http://schemas.microsoft.com/office/drawing/2014/main" id="{EF6C6BD3-1553-7B75-AF35-73689ED46FF8}"/>
              </a:ext>
            </a:extLst>
          </p:cNvPr>
          <p:cNvSpPr txBox="1"/>
          <p:nvPr/>
        </p:nvSpPr>
        <p:spPr>
          <a:xfrm>
            <a:off x="2362671" y="5727906"/>
            <a:ext cx="1273820" cy="1777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890"/>
              </a:lnSpc>
              <a:spcBef>
                <a:spcPct val="0"/>
              </a:spcBef>
            </a:pPr>
            <a:r>
              <a:rPr lang="en-US" sz="9600" b="1" dirty="0">
                <a:solidFill>
                  <a:srgbClr val="FF66C4"/>
                </a:solidFill>
                <a:latin typeface="Poppins Bold"/>
                <a:ea typeface="Poppins Bold"/>
                <a:cs typeface="Poppins Bold"/>
                <a:sym typeface="Poppins Bold"/>
              </a:rPr>
              <a:t>B: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93" b="-905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981309" y="2003860"/>
            <a:ext cx="16325382" cy="7254440"/>
            <a:chOff x="0" y="0"/>
            <a:chExt cx="4299689" cy="191063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99689" cy="1910635"/>
            </a:xfrm>
            <a:custGeom>
              <a:avLst/>
              <a:gdLst/>
              <a:ahLst/>
              <a:cxnLst/>
              <a:rect l="l" t="t" r="r" b="b"/>
              <a:pathLst>
                <a:path w="4299689" h="1910635">
                  <a:moveTo>
                    <a:pt x="7113" y="0"/>
                  </a:moveTo>
                  <a:lnTo>
                    <a:pt x="4292576" y="0"/>
                  </a:lnTo>
                  <a:cubicBezTo>
                    <a:pt x="4296504" y="0"/>
                    <a:pt x="4299689" y="3185"/>
                    <a:pt x="4299689" y="7113"/>
                  </a:cubicBezTo>
                  <a:lnTo>
                    <a:pt x="4299689" y="1903521"/>
                  </a:lnTo>
                  <a:cubicBezTo>
                    <a:pt x="4299689" y="1905408"/>
                    <a:pt x="4298940" y="1907217"/>
                    <a:pt x="4297606" y="1908551"/>
                  </a:cubicBezTo>
                  <a:cubicBezTo>
                    <a:pt x="4296271" y="1909885"/>
                    <a:pt x="4294462" y="1910635"/>
                    <a:pt x="4292576" y="1910635"/>
                  </a:cubicBezTo>
                  <a:lnTo>
                    <a:pt x="7113" y="1910635"/>
                  </a:lnTo>
                  <a:cubicBezTo>
                    <a:pt x="5227" y="1910635"/>
                    <a:pt x="3417" y="1909885"/>
                    <a:pt x="2083" y="1908551"/>
                  </a:cubicBezTo>
                  <a:cubicBezTo>
                    <a:pt x="749" y="1907217"/>
                    <a:pt x="0" y="1905408"/>
                    <a:pt x="0" y="1903521"/>
                  </a:cubicBezTo>
                  <a:lnTo>
                    <a:pt x="0" y="7113"/>
                  </a:lnTo>
                  <a:cubicBezTo>
                    <a:pt x="0" y="3185"/>
                    <a:pt x="3185" y="0"/>
                    <a:pt x="7113" y="0"/>
                  </a:cubicBez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4299689" cy="19582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H="1">
            <a:off x="16521354" y="8828397"/>
            <a:ext cx="3509421" cy="2917206"/>
          </a:xfrm>
          <a:custGeom>
            <a:avLst/>
            <a:gdLst/>
            <a:ahLst/>
            <a:cxnLst/>
            <a:rect l="l" t="t" r="r" b="b"/>
            <a:pathLst>
              <a:path w="3509421" h="2917206">
                <a:moveTo>
                  <a:pt x="3509421" y="0"/>
                </a:moveTo>
                <a:lnTo>
                  <a:pt x="0" y="0"/>
                </a:lnTo>
                <a:lnTo>
                  <a:pt x="0" y="2917206"/>
                </a:lnTo>
                <a:lnTo>
                  <a:pt x="3509421" y="2917206"/>
                </a:lnTo>
                <a:lnTo>
                  <a:pt x="350942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0491668" flipH="1">
            <a:off x="-754174" y="-207498"/>
            <a:ext cx="2529104" cy="2102317"/>
          </a:xfrm>
          <a:custGeom>
            <a:avLst/>
            <a:gdLst/>
            <a:ahLst/>
            <a:cxnLst/>
            <a:rect l="l" t="t" r="r" b="b"/>
            <a:pathLst>
              <a:path w="2529104" h="2102317">
                <a:moveTo>
                  <a:pt x="2529104" y="0"/>
                </a:moveTo>
                <a:lnTo>
                  <a:pt x="0" y="0"/>
                </a:lnTo>
                <a:lnTo>
                  <a:pt x="0" y="2102317"/>
                </a:lnTo>
                <a:lnTo>
                  <a:pt x="2529104" y="2102317"/>
                </a:lnTo>
                <a:lnTo>
                  <a:pt x="252910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2544326">
            <a:off x="-637160" y="9143988"/>
            <a:ext cx="3142156" cy="2882928"/>
          </a:xfrm>
          <a:custGeom>
            <a:avLst/>
            <a:gdLst/>
            <a:ahLst/>
            <a:cxnLst/>
            <a:rect l="l" t="t" r="r" b="b"/>
            <a:pathLst>
              <a:path w="3142156" h="2882928">
                <a:moveTo>
                  <a:pt x="0" y="0"/>
                </a:moveTo>
                <a:lnTo>
                  <a:pt x="3142157" y="0"/>
                </a:lnTo>
                <a:lnTo>
                  <a:pt x="3142157" y="2882928"/>
                </a:lnTo>
                <a:lnTo>
                  <a:pt x="0" y="28829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1963052" y="273481"/>
            <a:ext cx="14361897" cy="137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7999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Question #2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732115" y="9540920"/>
            <a:ext cx="10823771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Games</a:t>
            </a:r>
            <a:r>
              <a:rPr lang="en-US" sz="3000" b="1">
                <a:solidFill>
                  <a:srgbClr val="1B89E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4</a:t>
            </a:r>
            <a:r>
              <a:rPr lang="en-US" sz="30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esl.com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791262" y="2218655"/>
            <a:ext cx="6705476" cy="6891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83"/>
              </a:lnSpc>
              <a:spcBef>
                <a:spcPct val="0"/>
              </a:spcBef>
            </a:pPr>
            <a:r>
              <a:rPr lang="en-US" sz="384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Which sentence is correct?</a:t>
            </a:r>
          </a:p>
        </p:txBody>
      </p:sp>
      <p:sp>
        <p:nvSpPr>
          <p:cNvPr id="12" name="AutoShape 12"/>
          <p:cNvSpPr/>
          <p:nvPr/>
        </p:nvSpPr>
        <p:spPr>
          <a:xfrm>
            <a:off x="2362671" y="5631080"/>
            <a:ext cx="13562658" cy="0"/>
          </a:xfrm>
          <a:prstGeom prst="line">
            <a:avLst/>
          </a:prstGeom>
          <a:ln w="19050" cap="flat">
            <a:solidFill>
              <a:srgbClr val="000000"/>
            </a:solidFill>
            <a:prstDash val="lg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3937121" y="4060805"/>
            <a:ext cx="12895889" cy="993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19"/>
              </a:lnSpc>
              <a:spcBef>
                <a:spcPct val="0"/>
              </a:spcBef>
            </a:pPr>
            <a:r>
              <a:rPr lang="en-US" sz="5513" b="1" i="1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He has went to school.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937121" y="6363638"/>
            <a:ext cx="12895889" cy="993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19"/>
              </a:lnSpc>
              <a:spcBef>
                <a:spcPct val="0"/>
              </a:spcBef>
            </a:pPr>
            <a:r>
              <a:rPr lang="en-US" sz="5513" b="1" i="1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He has gone to school.</a:t>
            </a:r>
          </a:p>
        </p:txBody>
      </p:sp>
      <p:sp>
        <p:nvSpPr>
          <p:cNvPr id="18" name="TextBox 13">
            <a:extLst>
              <a:ext uri="{FF2B5EF4-FFF2-40B4-BE49-F238E27FC236}">
                <a16:creationId xmlns:a16="http://schemas.microsoft.com/office/drawing/2014/main" id="{BE65A718-7F90-5FCE-20F8-5EDEE6A9BD06}"/>
              </a:ext>
            </a:extLst>
          </p:cNvPr>
          <p:cNvSpPr txBox="1"/>
          <p:nvPr/>
        </p:nvSpPr>
        <p:spPr>
          <a:xfrm>
            <a:off x="2362671" y="3365343"/>
            <a:ext cx="1379190" cy="17777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890"/>
              </a:lnSpc>
              <a:spcBef>
                <a:spcPct val="0"/>
              </a:spcBef>
            </a:pPr>
            <a:r>
              <a:rPr lang="en-US" sz="9600" b="1" dirty="0">
                <a:solidFill>
                  <a:srgbClr val="0097B2"/>
                </a:solidFill>
                <a:latin typeface="Poppins Bold"/>
                <a:ea typeface="Poppins Bold"/>
                <a:cs typeface="Poppins Bold"/>
                <a:sym typeface="Poppins Bold"/>
              </a:rPr>
              <a:t>A:</a:t>
            </a:r>
          </a:p>
        </p:txBody>
      </p:sp>
      <p:sp>
        <p:nvSpPr>
          <p:cNvPr id="20" name="TextBox 14">
            <a:extLst>
              <a:ext uri="{FF2B5EF4-FFF2-40B4-BE49-F238E27FC236}">
                <a16:creationId xmlns:a16="http://schemas.microsoft.com/office/drawing/2014/main" id="{8FB2ACE0-F11A-3D7A-961B-56F8879FD51A}"/>
              </a:ext>
            </a:extLst>
          </p:cNvPr>
          <p:cNvSpPr txBox="1"/>
          <p:nvPr/>
        </p:nvSpPr>
        <p:spPr>
          <a:xfrm>
            <a:off x="2362671" y="5727906"/>
            <a:ext cx="1273820" cy="1777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890"/>
              </a:lnSpc>
              <a:spcBef>
                <a:spcPct val="0"/>
              </a:spcBef>
            </a:pPr>
            <a:r>
              <a:rPr lang="en-US" sz="9600" b="1" dirty="0">
                <a:solidFill>
                  <a:srgbClr val="FF66C4"/>
                </a:solidFill>
                <a:latin typeface="Poppins Bold"/>
                <a:ea typeface="Poppins Bold"/>
                <a:cs typeface="Poppins Bold"/>
                <a:sym typeface="Poppins Bold"/>
              </a:rPr>
              <a:t>B: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93" b="-905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981309" y="2003860"/>
            <a:ext cx="16325382" cy="7254440"/>
            <a:chOff x="0" y="0"/>
            <a:chExt cx="4299689" cy="191063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99689" cy="1910635"/>
            </a:xfrm>
            <a:custGeom>
              <a:avLst/>
              <a:gdLst/>
              <a:ahLst/>
              <a:cxnLst/>
              <a:rect l="l" t="t" r="r" b="b"/>
              <a:pathLst>
                <a:path w="4299689" h="1910635">
                  <a:moveTo>
                    <a:pt x="7113" y="0"/>
                  </a:moveTo>
                  <a:lnTo>
                    <a:pt x="4292576" y="0"/>
                  </a:lnTo>
                  <a:cubicBezTo>
                    <a:pt x="4296504" y="0"/>
                    <a:pt x="4299689" y="3185"/>
                    <a:pt x="4299689" y="7113"/>
                  </a:cubicBezTo>
                  <a:lnTo>
                    <a:pt x="4299689" y="1903521"/>
                  </a:lnTo>
                  <a:cubicBezTo>
                    <a:pt x="4299689" y="1905408"/>
                    <a:pt x="4298940" y="1907217"/>
                    <a:pt x="4297606" y="1908551"/>
                  </a:cubicBezTo>
                  <a:cubicBezTo>
                    <a:pt x="4296271" y="1909885"/>
                    <a:pt x="4294462" y="1910635"/>
                    <a:pt x="4292576" y="1910635"/>
                  </a:cubicBezTo>
                  <a:lnTo>
                    <a:pt x="7113" y="1910635"/>
                  </a:lnTo>
                  <a:cubicBezTo>
                    <a:pt x="5227" y="1910635"/>
                    <a:pt x="3417" y="1909885"/>
                    <a:pt x="2083" y="1908551"/>
                  </a:cubicBezTo>
                  <a:cubicBezTo>
                    <a:pt x="749" y="1907217"/>
                    <a:pt x="0" y="1905408"/>
                    <a:pt x="0" y="1903521"/>
                  </a:cubicBezTo>
                  <a:lnTo>
                    <a:pt x="0" y="7113"/>
                  </a:lnTo>
                  <a:cubicBezTo>
                    <a:pt x="0" y="3185"/>
                    <a:pt x="3185" y="0"/>
                    <a:pt x="7113" y="0"/>
                  </a:cubicBez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4299689" cy="19582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H="1">
            <a:off x="16521354" y="8828397"/>
            <a:ext cx="3509421" cy="2917206"/>
          </a:xfrm>
          <a:custGeom>
            <a:avLst/>
            <a:gdLst/>
            <a:ahLst/>
            <a:cxnLst/>
            <a:rect l="l" t="t" r="r" b="b"/>
            <a:pathLst>
              <a:path w="3509421" h="2917206">
                <a:moveTo>
                  <a:pt x="3509421" y="0"/>
                </a:moveTo>
                <a:lnTo>
                  <a:pt x="0" y="0"/>
                </a:lnTo>
                <a:lnTo>
                  <a:pt x="0" y="2917206"/>
                </a:lnTo>
                <a:lnTo>
                  <a:pt x="3509421" y="2917206"/>
                </a:lnTo>
                <a:lnTo>
                  <a:pt x="350942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0491668" flipH="1">
            <a:off x="-754174" y="-207498"/>
            <a:ext cx="2529104" cy="2102317"/>
          </a:xfrm>
          <a:custGeom>
            <a:avLst/>
            <a:gdLst/>
            <a:ahLst/>
            <a:cxnLst/>
            <a:rect l="l" t="t" r="r" b="b"/>
            <a:pathLst>
              <a:path w="2529104" h="2102317">
                <a:moveTo>
                  <a:pt x="2529104" y="0"/>
                </a:moveTo>
                <a:lnTo>
                  <a:pt x="0" y="0"/>
                </a:lnTo>
                <a:lnTo>
                  <a:pt x="0" y="2102317"/>
                </a:lnTo>
                <a:lnTo>
                  <a:pt x="2529104" y="2102317"/>
                </a:lnTo>
                <a:lnTo>
                  <a:pt x="252910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2544326">
            <a:off x="-637160" y="9143988"/>
            <a:ext cx="3142156" cy="2882928"/>
          </a:xfrm>
          <a:custGeom>
            <a:avLst/>
            <a:gdLst/>
            <a:ahLst/>
            <a:cxnLst/>
            <a:rect l="l" t="t" r="r" b="b"/>
            <a:pathLst>
              <a:path w="3142156" h="2882928">
                <a:moveTo>
                  <a:pt x="0" y="0"/>
                </a:moveTo>
                <a:lnTo>
                  <a:pt x="3142157" y="0"/>
                </a:lnTo>
                <a:lnTo>
                  <a:pt x="3142157" y="2882928"/>
                </a:lnTo>
                <a:lnTo>
                  <a:pt x="0" y="28829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1963052" y="273481"/>
            <a:ext cx="14361897" cy="137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7999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Question #2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732115" y="9540920"/>
            <a:ext cx="10823771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Games</a:t>
            </a:r>
            <a:r>
              <a:rPr lang="en-US" sz="3000" b="1">
                <a:solidFill>
                  <a:srgbClr val="1B89E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4</a:t>
            </a:r>
            <a:r>
              <a:rPr lang="en-US" sz="30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esl.com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791262" y="2218655"/>
            <a:ext cx="6705476" cy="6891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83"/>
              </a:lnSpc>
              <a:spcBef>
                <a:spcPct val="0"/>
              </a:spcBef>
            </a:pPr>
            <a:r>
              <a:rPr lang="en-US" sz="384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Which sentence is correct?</a:t>
            </a:r>
          </a:p>
        </p:txBody>
      </p:sp>
      <p:sp>
        <p:nvSpPr>
          <p:cNvPr id="12" name="AutoShape 12"/>
          <p:cNvSpPr/>
          <p:nvPr/>
        </p:nvSpPr>
        <p:spPr>
          <a:xfrm>
            <a:off x="2362671" y="5631080"/>
            <a:ext cx="13562658" cy="0"/>
          </a:xfrm>
          <a:prstGeom prst="line">
            <a:avLst/>
          </a:prstGeom>
          <a:ln w="19050" cap="flat">
            <a:solidFill>
              <a:srgbClr val="000000"/>
            </a:solidFill>
            <a:prstDash val="lg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3937121" y="4060805"/>
            <a:ext cx="12895889" cy="993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19"/>
              </a:lnSpc>
              <a:spcBef>
                <a:spcPct val="0"/>
              </a:spcBef>
            </a:pPr>
            <a:r>
              <a:rPr lang="en-US" sz="5513" b="1" i="1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He has went to school.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937121" y="6363638"/>
            <a:ext cx="12895889" cy="993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19"/>
              </a:lnSpc>
              <a:spcBef>
                <a:spcPct val="0"/>
              </a:spcBef>
            </a:pPr>
            <a:r>
              <a:rPr lang="en-US" sz="5513" b="1" i="1">
                <a:solidFill>
                  <a:srgbClr val="00BF63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He has gone to school.</a:t>
            </a:r>
          </a:p>
        </p:txBody>
      </p:sp>
      <p:sp>
        <p:nvSpPr>
          <p:cNvPr id="17" name="AutoShape 17"/>
          <p:cNvSpPr/>
          <p:nvPr/>
        </p:nvSpPr>
        <p:spPr>
          <a:xfrm>
            <a:off x="3937121" y="4615497"/>
            <a:ext cx="7768587" cy="0"/>
          </a:xfrm>
          <a:prstGeom prst="line">
            <a:avLst/>
          </a:prstGeom>
          <a:ln w="104775" cap="flat">
            <a:solidFill>
              <a:srgbClr val="FF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>
            <a:off x="7094600" y="4054109"/>
            <a:ext cx="1168739" cy="1168739"/>
          </a:xfrm>
          <a:custGeom>
            <a:avLst/>
            <a:gdLst/>
            <a:ahLst/>
            <a:cxnLst/>
            <a:rect l="l" t="t" r="r" b="b"/>
            <a:pathLst>
              <a:path w="1168739" h="1168739">
                <a:moveTo>
                  <a:pt x="0" y="0"/>
                </a:moveTo>
                <a:lnTo>
                  <a:pt x="1168739" y="0"/>
                </a:lnTo>
                <a:lnTo>
                  <a:pt x="1168739" y="1168740"/>
                </a:lnTo>
                <a:lnTo>
                  <a:pt x="0" y="11687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TextBox 13">
            <a:extLst>
              <a:ext uri="{FF2B5EF4-FFF2-40B4-BE49-F238E27FC236}">
                <a16:creationId xmlns:a16="http://schemas.microsoft.com/office/drawing/2014/main" id="{39B11F6C-9088-6A2A-E9B6-AA9F55F39085}"/>
              </a:ext>
            </a:extLst>
          </p:cNvPr>
          <p:cNvSpPr txBox="1"/>
          <p:nvPr/>
        </p:nvSpPr>
        <p:spPr>
          <a:xfrm>
            <a:off x="2362671" y="3365343"/>
            <a:ext cx="1379190" cy="17777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890"/>
              </a:lnSpc>
              <a:spcBef>
                <a:spcPct val="0"/>
              </a:spcBef>
            </a:pPr>
            <a:r>
              <a:rPr lang="en-US" sz="9600" b="1" dirty="0">
                <a:solidFill>
                  <a:srgbClr val="0097B2"/>
                </a:solidFill>
                <a:latin typeface="Poppins Bold"/>
                <a:ea typeface="Poppins Bold"/>
                <a:cs typeface="Poppins Bold"/>
                <a:sym typeface="Poppins Bold"/>
              </a:rPr>
              <a:t>A:</a:t>
            </a:r>
          </a:p>
        </p:txBody>
      </p:sp>
      <p:sp>
        <p:nvSpPr>
          <p:cNvPr id="22" name="TextBox 14">
            <a:extLst>
              <a:ext uri="{FF2B5EF4-FFF2-40B4-BE49-F238E27FC236}">
                <a16:creationId xmlns:a16="http://schemas.microsoft.com/office/drawing/2014/main" id="{D455DACB-08EE-85C5-407E-AF9E4F0CB4C0}"/>
              </a:ext>
            </a:extLst>
          </p:cNvPr>
          <p:cNvSpPr txBox="1"/>
          <p:nvPr/>
        </p:nvSpPr>
        <p:spPr>
          <a:xfrm>
            <a:off x="2362671" y="5727906"/>
            <a:ext cx="1273820" cy="1777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890"/>
              </a:lnSpc>
              <a:spcBef>
                <a:spcPct val="0"/>
              </a:spcBef>
            </a:pPr>
            <a:r>
              <a:rPr lang="en-US" sz="9600" b="1" dirty="0">
                <a:solidFill>
                  <a:srgbClr val="FF66C4"/>
                </a:solidFill>
                <a:latin typeface="Poppins Bold"/>
                <a:ea typeface="Poppins Bold"/>
                <a:cs typeface="Poppins Bold"/>
                <a:sym typeface="Poppins Bold"/>
              </a:rPr>
              <a:t>B: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93" b="-905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981309" y="2003860"/>
            <a:ext cx="16325382" cy="7254440"/>
            <a:chOff x="0" y="0"/>
            <a:chExt cx="4299689" cy="191063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99689" cy="1910635"/>
            </a:xfrm>
            <a:custGeom>
              <a:avLst/>
              <a:gdLst/>
              <a:ahLst/>
              <a:cxnLst/>
              <a:rect l="l" t="t" r="r" b="b"/>
              <a:pathLst>
                <a:path w="4299689" h="1910635">
                  <a:moveTo>
                    <a:pt x="7113" y="0"/>
                  </a:moveTo>
                  <a:lnTo>
                    <a:pt x="4292576" y="0"/>
                  </a:lnTo>
                  <a:cubicBezTo>
                    <a:pt x="4296504" y="0"/>
                    <a:pt x="4299689" y="3185"/>
                    <a:pt x="4299689" y="7113"/>
                  </a:cubicBezTo>
                  <a:lnTo>
                    <a:pt x="4299689" y="1903521"/>
                  </a:lnTo>
                  <a:cubicBezTo>
                    <a:pt x="4299689" y="1905408"/>
                    <a:pt x="4298940" y="1907217"/>
                    <a:pt x="4297606" y="1908551"/>
                  </a:cubicBezTo>
                  <a:cubicBezTo>
                    <a:pt x="4296271" y="1909885"/>
                    <a:pt x="4294462" y="1910635"/>
                    <a:pt x="4292576" y="1910635"/>
                  </a:cubicBezTo>
                  <a:lnTo>
                    <a:pt x="7113" y="1910635"/>
                  </a:lnTo>
                  <a:cubicBezTo>
                    <a:pt x="5227" y="1910635"/>
                    <a:pt x="3417" y="1909885"/>
                    <a:pt x="2083" y="1908551"/>
                  </a:cubicBezTo>
                  <a:cubicBezTo>
                    <a:pt x="749" y="1907217"/>
                    <a:pt x="0" y="1905408"/>
                    <a:pt x="0" y="1903521"/>
                  </a:cubicBezTo>
                  <a:lnTo>
                    <a:pt x="0" y="7113"/>
                  </a:lnTo>
                  <a:cubicBezTo>
                    <a:pt x="0" y="3185"/>
                    <a:pt x="3185" y="0"/>
                    <a:pt x="7113" y="0"/>
                  </a:cubicBez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4299689" cy="19582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H="1">
            <a:off x="16521354" y="8828397"/>
            <a:ext cx="3509421" cy="2917206"/>
          </a:xfrm>
          <a:custGeom>
            <a:avLst/>
            <a:gdLst/>
            <a:ahLst/>
            <a:cxnLst/>
            <a:rect l="l" t="t" r="r" b="b"/>
            <a:pathLst>
              <a:path w="3509421" h="2917206">
                <a:moveTo>
                  <a:pt x="3509421" y="0"/>
                </a:moveTo>
                <a:lnTo>
                  <a:pt x="0" y="0"/>
                </a:lnTo>
                <a:lnTo>
                  <a:pt x="0" y="2917206"/>
                </a:lnTo>
                <a:lnTo>
                  <a:pt x="3509421" y="2917206"/>
                </a:lnTo>
                <a:lnTo>
                  <a:pt x="350942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0491668" flipH="1">
            <a:off x="-754174" y="-207498"/>
            <a:ext cx="2529104" cy="2102317"/>
          </a:xfrm>
          <a:custGeom>
            <a:avLst/>
            <a:gdLst/>
            <a:ahLst/>
            <a:cxnLst/>
            <a:rect l="l" t="t" r="r" b="b"/>
            <a:pathLst>
              <a:path w="2529104" h="2102317">
                <a:moveTo>
                  <a:pt x="2529104" y="0"/>
                </a:moveTo>
                <a:lnTo>
                  <a:pt x="0" y="0"/>
                </a:lnTo>
                <a:lnTo>
                  <a:pt x="0" y="2102317"/>
                </a:lnTo>
                <a:lnTo>
                  <a:pt x="2529104" y="2102317"/>
                </a:lnTo>
                <a:lnTo>
                  <a:pt x="252910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2544326">
            <a:off x="-637160" y="9143988"/>
            <a:ext cx="3142156" cy="2882928"/>
          </a:xfrm>
          <a:custGeom>
            <a:avLst/>
            <a:gdLst/>
            <a:ahLst/>
            <a:cxnLst/>
            <a:rect l="l" t="t" r="r" b="b"/>
            <a:pathLst>
              <a:path w="3142156" h="2882928">
                <a:moveTo>
                  <a:pt x="0" y="0"/>
                </a:moveTo>
                <a:lnTo>
                  <a:pt x="3142157" y="0"/>
                </a:lnTo>
                <a:lnTo>
                  <a:pt x="3142157" y="2882928"/>
                </a:lnTo>
                <a:lnTo>
                  <a:pt x="0" y="28829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1963052" y="273481"/>
            <a:ext cx="14361897" cy="137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7999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Question #3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732115" y="9540920"/>
            <a:ext cx="10823771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Games</a:t>
            </a:r>
            <a:r>
              <a:rPr lang="en-US" sz="3000" b="1">
                <a:solidFill>
                  <a:srgbClr val="1B89E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4</a:t>
            </a:r>
            <a:r>
              <a:rPr lang="en-US" sz="30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esl.com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791262" y="2218655"/>
            <a:ext cx="6705476" cy="6891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83"/>
              </a:lnSpc>
              <a:spcBef>
                <a:spcPct val="0"/>
              </a:spcBef>
            </a:pPr>
            <a:r>
              <a:rPr lang="en-US" sz="384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Which sentence is correct?</a:t>
            </a:r>
          </a:p>
        </p:txBody>
      </p:sp>
      <p:sp>
        <p:nvSpPr>
          <p:cNvPr id="12" name="AutoShape 12"/>
          <p:cNvSpPr/>
          <p:nvPr/>
        </p:nvSpPr>
        <p:spPr>
          <a:xfrm>
            <a:off x="2362671" y="5631080"/>
            <a:ext cx="13562658" cy="0"/>
          </a:xfrm>
          <a:prstGeom prst="line">
            <a:avLst/>
          </a:prstGeom>
          <a:ln w="19050" cap="flat">
            <a:solidFill>
              <a:srgbClr val="000000"/>
            </a:solidFill>
            <a:prstDash val="lg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3937121" y="4060805"/>
            <a:ext cx="12895889" cy="993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19"/>
              </a:lnSpc>
              <a:spcBef>
                <a:spcPct val="0"/>
              </a:spcBef>
            </a:pPr>
            <a:r>
              <a:rPr lang="en-US" sz="5513" b="1" i="1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I has tried sushi before.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937121" y="6363638"/>
            <a:ext cx="12895889" cy="993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19"/>
              </a:lnSpc>
              <a:spcBef>
                <a:spcPct val="0"/>
              </a:spcBef>
            </a:pPr>
            <a:r>
              <a:rPr lang="en-US" sz="5513" b="1" i="1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I have tried sushi before. </a:t>
            </a:r>
          </a:p>
        </p:txBody>
      </p:sp>
      <p:sp>
        <p:nvSpPr>
          <p:cNvPr id="18" name="TextBox 13">
            <a:extLst>
              <a:ext uri="{FF2B5EF4-FFF2-40B4-BE49-F238E27FC236}">
                <a16:creationId xmlns:a16="http://schemas.microsoft.com/office/drawing/2014/main" id="{A1FE0BF0-EE4A-8FFC-22DB-0AE28355D4A5}"/>
              </a:ext>
            </a:extLst>
          </p:cNvPr>
          <p:cNvSpPr txBox="1"/>
          <p:nvPr/>
        </p:nvSpPr>
        <p:spPr>
          <a:xfrm>
            <a:off x="2362671" y="3365343"/>
            <a:ext cx="1379190" cy="17777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890"/>
              </a:lnSpc>
              <a:spcBef>
                <a:spcPct val="0"/>
              </a:spcBef>
            </a:pPr>
            <a:r>
              <a:rPr lang="en-US" sz="9600" b="1" dirty="0">
                <a:solidFill>
                  <a:srgbClr val="0097B2"/>
                </a:solidFill>
                <a:latin typeface="Poppins Bold"/>
                <a:ea typeface="Poppins Bold"/>
                <a:cs typeface="Poppins Bold"/>
                <a:sym typeface="Poppins Bold"/>
              </a:rPr>
              <a:t>A:</a:t>
            </a:r>
          </a:p>
        </p:txBody>
      </p:sp>
      <p:sp>
        <p:nvSpPr>
          <p:cNvPr id="20" name="TextBox 14">
            <a:extLst>
              <a:ext uri="{FF2B5EF4-FFF2-40B4-BE49-F238E27FC236}">
                <a16:creationId xmlns:a16="http://schemas.microsoft.com/office/drawing/2014/main" id="{2D4704EC-A91E-D5EC-A3FD-9CD1F95F4FBB}"/>
              </a:ext>
            </a:extLst>
          </p:cNvPr>
          <p:cNvSpPr txBox="1"/>
          <p:nvPr/>
        </p:nvSpPr>
        <p:spPr>
          <a:xfrm>
            <a:off x="2362671" y="5727906"/>
            <a:ext cx="1273820" cy="1777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890"/>
              </a:lnSpc>
              <a:spcBef>
                <a:spcPct val="0"/>
              </a:spcBef>
            </a:pPr>
            <a:r>
              <a:rPr lang="en-US" sz="9600" b="1" dirty="0">
                <a:solidFill>
                  <a:srgbClr val="FF66C4"/>
                </a:solidFill>
                <a:latin typeface="Poppins Bold"/>
                <a:ea typeface="Poppins Bold"/>
                <a:cs typeface="Poppins Bold"/>
                <a:sym typeface="Poppins Bold"/>
              </a:rPr>
              <a:t>B: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93" b="-905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981309" y="2003860"/>
            <a:ext cx="16325382" cy="7254440"/>
            <a:chOff x="0" y="0"/>
            <a:chExt cx="4299689" cy="191063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99689" cy="1910635"/>
            </a:xfrm>
            <a:custGeom>
              <a:avLst/>
              <a:gdLst/>
              <a:ahLst/>
              <a:cxnLst/>
              <a:rect l="l" t="t" r="r" b="b"/>
              <a:pathLst>
                <a:path w="4299689" h="1910635">
                  <a:moveTo>
                    <a:pt x="7113" y="0"/>
                  </a:moveTo>
                  <a:lnTo>
                    <a:pt x="4292576" y="0"/>
                  </a:lnTo>
                  <a:cubicBezTo>
                    <a:pt x="4296504" y="0"/>
                    <a:pt x="4299689" y="3185"/>
                    <a:pt x="4299689" y="7113"/>
                  </a:cubicBezTo>
                  <a:lnTo>
                    <a:pt x="4299689" y="1903521"/>
                  </a:lnTo>
                  <a:cubicBezTo>
                    <a:pt x="4299689" y="1905408"/>
                    <a:pt x="4298940" y="1907217"/>
                    <a:pt x="4297606" y="1908551"/>
                  </a:cubicBezTo>
                  <a:cubicBezTo>
                    <a:pt x="4296271" y="1909885"/>
                    <a:pt x="4294462" y="1910635"/>
                    <a:pt x="4292576" y="1910635"/>
                  </a:cubicBezTo>
                  <a:lnTo>
                    <a:pt x="7113" y="1910635"/>
                  </a:lnTo>
                  <a:cubicBezTo>
                    <a:pt x="5227" y="1910635"/>
                    <a:pt x="3417" y="1909885"/>
                    <a:pt x="2083" y="1908551"/>
                  </a:cubicBezTo>
                  <a:cubicBezTo>
                    <a:pt x="749" y="1907217"/>
                    <a:pt x="0" y="1905408"/>
                    <a:pt x="0" y="1903521"/>
                  </a:cubicBezTo>
                  <a:lnTo>
                    <a:pt x="0" y="7113"/>
                  </a:lnTo>
                  <a:cubicBezTo>
                    <a:pt x="0" y="3185"/>
                    <a:pt x="3185" y="0"/>
                    <a:pt x="7113" y="0"/>
                  </a:cubicBez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4299689" cy="19582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H="1">
            <a:off x="16521354" y="8828397"/>
            <a:ext cx="3509421" cy="2917206"/>
          </a:xfrm>
          <a:custGeom>
            <a:avLst/>
            <a:gdLst/>
            <a:ahLst/>
            <a:cxnLst/>
            <a:rect l="l" t="t" r="r" b="b"/>
            <a:pathLst>
              <a:path w="3509421" h="2917206">
                <a:moveTo>
                  <a:pt x="3509421" y="0"/>
                </a:moveTo>
                <a:lnTo>
                  <a:pt x="0" y="0"/>
                </a:lnTo>
                <a:lnTo>
                  <a:pt x="0" y="2917206"/>
                </a:lnTo>
                <a:lnTo>
                  <a:pt x="3509421" y="2917206"/>
                </a:lnTo>
                <a:lnTo>
                  <a:pt x="350942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0491668" flipH="1">
            <a:off x="-754174" y="-207498"/>
            <a:ext cx="2529104" cy="2102317"/>
          </a:xfrm>
          <a:custGeom>
            <a:avLst/>
            <a:gdLst/>
            <a:ahLst/>
            <a:cxnLst/>
            <a:rect l="l" t="t" r="r" b="b"/>
            <a:pathLst>
              <a:path w="2529104" h="2102317">
                <a:moveTo>
                  <a:pt x="2529104" y="0"/>
                </a:moveTo>
                <a:lnTo>
                  <a:pt x="0" y="0"/>
                </a:lnTo>
                <a:lnTo>
                  <a:pt x="0" y="2102317"/>
                </a:lnTo>
                <a:lnTo>
                  <a:pt x="2529104" y="2102317"/>
                </a:lnTo>
                <a:lnTo>
                  <a:pt x="252910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2544326">
            <a:off x="-637160" y="9143988"/>
            <a:ext cx="3142156" cy="2882928"/>
          </a:xfrm>
          <a:custGeom>
            <a:avLst/>
            <a:gdLst/>
            <a:ahLst/>
            <a:cxnLst/>
            <a:rect l="l" t="t" r="r" b="b"/>
            <a:pathLst>
              <a:path w="3142156" h="2882928">
                <a:moveTo>
                  <a:pt x="0" y="0"/>
                </a:moveTo>
                <a:lnTo>
                  <a:pt x="3142157" y="0"/>
                </a:lnTo>
                <a:lnTo>
                  <a:pt x="3142157" y="2882928"/>
                </a:lnTo>
                <a:lnTo>
                  <a:pt x="0" y="28829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1963052" y="273481"/>
            <a:ext cx="14361897" cy="137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7999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Question #3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732115" y="9540920"/>
            <a:ext cx="10823771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Games</a:t>
            </a:r>
            <a:r>
              <a:rPr lang="en-US" sz="3000" b="1">
                <a:solidFill>
                  <a:srgbClr val="1B89E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4</a:t>
            </a:r>
            <a:r>
              <a:rPr lang="en-US" sz="30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esl.com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791262" y="2218655"/>
            <a:ext cx="6705476" cy="6891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83"/>
              </a:lnSpc>
              <a:spcBef>
                <a:spcPct val="0"/>
              </a:spcBef>
            </a:pPr>
            <a:r>
              <a:rPr lang="en-US" sz="384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Which sentence is correct?</a:t>
            </a:r>
          </a:p>
        </p:txBody>
      </p:sp>
      <p:sp>
        <p:nvSpPr>
          <p:cNvPr id="12" name="AutoShape 12"/>
          <p:cNvSpPr/>
          <p:nvPr/>
        </p:nvSpPr>
        <p:spPr>
          <a:xfrm>
            <a:off x="2362671" y="5631080"/>
            <a:ext cx="13562658" cy="0"/>
          </a:xfrm>
          <a:prstGeom prst="line">
            <a:avLst/>
          </a:prstGeom>
          <a:ln w="19050" cap="flat">
            <a:solidFill>
              <a:srgbClr val="000000"/>
            </a:solidFill>
            <a:prstDash val="lg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3937121" y="4060805"/>
            <a:ext cx="12895889" cy="993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19"/>
              </a:lnSpc>
              <a:spcBef>
                <a:spcPct val="0"/>
              </a:spcBef>
            </a:pPr>
            <a:r>
              <a:rPr lang="en-US" sz="5513" b="1" i="1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I has tried sushi before.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937121" y="6363638"/>
            <a:ext cx="12895889" cy="993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19"/>
              </a:lnSpc>
              <a:spcBef>
                <a:spcPct val="0"/>
              </a:spcBef>
            </a:pPr>
            <a:r>
              <a:rPr lang="en-US" sz="5513" b="1" i="1">
                <a:solidFill>
                  <a:srgbClr val="00BF63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I have tried sushi before. </a:t>
            </a:r>
          </a:p>
        </p:txBody>
      </p:sp>
      <p:sp>
        <p:nvSpPr>
          <p:cNvPr id="17" name="AutoShape 17"/>
          <p:cNvSpPr/>
          <p:nvPr/>
        </p:nvSpPr>
        <p:spPr>
          <a:xfrm>
            <a:off x="3937121" y="4615497"/>
            <a:ext cx="8262377" cy="22982"/>
          </a:xfrm>
          <a:prstGeom prst="line">
            <a:avLst/>
          </a:prstGeom>
          <a:ln w="104775" cap="flat">
            <a:solidFill>
              <a:srgbClr val="FF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>
            <a:off x="7365312" y="4031128"/>
            <a:ext cx="1168739" cy="1168739"/>
          </a:xfrm>
          <a:custGeom>
            <a:avLst/>
            <a:gdLst/>
            <a:ahLst/>
            <a:cxnLst/>
            <a:rect l="l" t="t" r="r" b="b"/>
            <a:pathLst>
              <a:path w="1168739" h="1168739">
                <a:moveTo>
                  <a:pt x="0" y="0"/>
                </a:moveTo>
                <a:lnTo>
                  <a:pt x="1168739" y="0"/>
                </a:lnTo>
                <a:lnTo>
                  <a:pt x="1168739" y="1168739"/>
                </a:lnTo>
                <a:lnTo>
                  <a:pt x="0" y="11687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TextBox 13">
            <a:extLst>
              <a:ext uri="{FF2B5EF4-FFF2-40B4-BE49-F238E27FC236}">
                <a16:creationId xmlns:a16="http://schemas.microsoft.com/office/drawing/2014/main" id="{4C2466B2-4A13-4DED-D004-6D7BEB586455}"/>
              </a:ext>
            </a:extLst>
          </p:cNvPr>
          <p:cNvSpPr txBox="1"/>
          <p:nvPr/>
        </p:nvSpPr>
        <p:spPr>
          <a:xfrm>
            <a:off x="2362671" y="3365343"/>
            <a:ext cx="1379190" cy="17777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890"/>
              </a:lnSpc>
              <a:spcBef>
                <a:spcPct val="0"/>
              </a:spcBef>
            </a:pPr>
            <a:r>
              <a:rPr lang="en-US" sz="9600" b="1" dirty="0">
                <a:solidFill>
                  <a:srgbClr val="0097B2"/>
                </a:solidFill>
                <a:latin typeface="Poppins Bold"/>
                <a:ea typeface="Poppins Bold"/>
                <a:cs typeface="Poppins Bold"/>
                <a:sym typeface="Poppins Bold"/>
              </a:rPr>
              <a:t>A:</a:t>
            </a:r>
          </a:p>
        </p:txBody>
      </p:sp>
      <p:sp>
        <p:nvSpPr>
          <p:cNvPr id="22" name="TextBox 14">
            <a:extLst>
              <a:ext uri="{FF2B5EF4-FFF2-40B4-BE49-F238E27FC236}">
                <a16:creationId xmlns:a16="http://schemas.microsoft.com/office/drawing/2014/main" id="{EEB9A50B-FDAA-9F00-16F8-04B64A506AC8}"/>
              </a:ext>
            </a:extLst>
          </p:cNvPr>
          <p:cNvSpPr txBox="1"/>
          <p:nvPr/>
        </p:nvSpPr>
        <p:spPr>
          <a:xfrm>
            <a:off x="2362671" y="5727906"/>
            <a:ext cx="1273820" cy="1777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890"/>
              </a:lnSpc>
              <a:spcBef>
                <a:spcPct val="0"/>
              </a:spcBef>
            </a:pPr>
            <a:r>
              <a:rPr lang="en-US" sz="9600" b="1" dirty="0">
                <a:solidFill>
                  <a:srgbClr val="FF66C4"/>
                </a:solidFill>
                <a:latin typeface="Poppins Bold"/>
                <a:ea typeface="Poppins Bold"/>
                <a:cs typeface="Poppins Bold"/>
                <a:sym typeface="Poppins Bold"/>
              </a:rPr>
              <a:t>B: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93" b="-905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981309" y="2003860"/>
            <a:ext cx="16325382" cy="7254440"/>
            <a:chOff x="0" y="0"/>
            <a:chExt cx="4299689" cy="191063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99689" cy="1910635"/>
            </a:xfrm>
            <a:custGeom>
              <a:avLst/>
              <a:gdLst/>
              <a:ahLst/>
              <a:cxnLst/>
              <a:rect l="l" t="t" r="r" b="b"/>
              <a:pathLst>
                <a:path w="4299689" h="1910635">
                  <a:moveTo>
                    <a:pt x="7113" y="0"/>
                  </a:moveTo>
                  <a:lnTo>
                    <a:pt x="4292576" y="0"/>
                  </a:lnTo>
                  <a:cubicBezTo>
                    <a:pt x="4296504" y="0"/>
                    <a:pt x="4299689" y="3185"/>
                    <a:pt x="4299689" y="7113"/>
                  </a:cubicBezTo>
                  <a:lnTo>
                    <a:pt x="4299689" y="1903521"/>
                  </a:lnTo>
                  <a:cubicBezTo>
                    <a:pt x="4299689" y="1905408"/>
                    <a:pt x="4298940" y="1907217"/>
                    <a:pt x="4297606" y="1908551"/>
                  </a:cubicBezTo>
                  <a:cubicBezTo>
                    <a:pt x="4296271" y="1909885"/>
                    <a:pt x="4294462" y="1910635"/>
                    <a:pt x="4292576" y="1910635"/>
                  </a:cubicBezTo>
                  <a:lnTo>
                    <a:pt x="7113" y="1910635"/>
                  </a:lnTo>
                  <a:cubicBezTo>
                    <a:pt x="5227" y="1910635"/>
                    <a:pt x="3417" y="1909885"/>
                    <a:pt x="2083" y="1908551"/>
                  </a:cubicBezTo>
                  <a:cubicBezTo>
                    <a:pt x="749" y="1907217"/>
                    <a:pt x="0" y="1905408"/>
                    <a:pt x="0" y="1903521"/>
                  </a:cubicBezTo>
                  <a:lnTo>
                    <a:pt x="0" y="7113"/>
                  </a:lnTo>
                  <a:cubicBezTo>
                    <a:pt x="0" y="3185"/>
                    <a:pt x="3185" y="0"/>
                    <a:pt x="7113" y="0"/>
                  </a:cubicBez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4299689" cy="19582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H="1">
            <a:off x="16521354" y="8828397"/>
            <a:ext cx="3509421" cy="2917206"/>
          </a:xfrm>
          <a:custGeom>
            <a:avLst/>
            <a:gdLst/>
            <a:ahLst/>
            <a:cxnLst/>
            <a:rect l="l" t="t" r="r" b="b"/>
            <a:pathLst>
              <a:path w="3509421" h="2917206">
                <a:moveTo>
                  <a:pt x="3509421" y="0"/>
                </a:moveTo>
                <a:lnTo>
                  <a:pt x="0" y="0"/>
                </a:lnTo>
                <a:lnTo>
                  <a:pt x="0" y="2917206"/>
                </a:lnTo>
                <a:lnTo>
                  <a:pt x="3509421" y="2917206"/>
                </a:lnTo>
                <a:lnTo>
                  <a:pt x="350942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0491668" flipH="1">
            <a:off x="-754174" y="-207498"/>
            <a:ext cx="2529104" cy="2102317"/>
          </a:xfrm>
          <a:custGeom>
            <a:avLst/>
            <a:gdLst/>
            <a:ahLst/>
            <a:cxnLst/>
            <a:rect l="l" t="t" r="r" b="b"/>
            <a:pathLst>
              <a:path w="2529104" h="2102317">
                <a:moveTo>
                  <a:pt x="2529104" y="0"/>
                </a:moveTo>
                <a:lnTo>
                  <a:pt x="0" y="0"/>
                </a:lnTo>
                <a:lnTo>
                  <a:pt x="0" y="2102317"/>
                </a:lnTo>
                <a:lnTo>
                  <a:pt x="2529104" y="2102317"/>
                </a:lnTo>
                <a:lnTo>
                  <a:pt x="252910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2544326">
            <a:off x="-637160" y="9143988"/>
            <a:ext cx="3142156" cy="2882928"/>
          </a:xfrm>
          <a:custGeom>
            <a:avLst/>
            <a:gdLst/>
            <a:ahLst/>
            <a:cxnLst/>
            <a:rect l="l" t="t" r="r" b="b"/>
            <a:pathLst>
              <a:path w="3142156" h="2882928">
                <a:moveTo>
                  <a:pt x="0" y="0"/>
                </a:moveTo>
                <a:lnTo>
                  <a:pt x="3142157" y="0"/>
                </a:lnTo>
                <a:lnTo>
                  <a:pt x="3142157" y="2882928"/>
                </a:lnTo>
                <a:lnTo>
                  <a:pt x="0" y="28829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2474965" y="6364080"/>
            <a:ext cx="1979936" cy="1638397"/>
          </a:xfrm>
          <a:custGeom>
            <a:avLst/>
            <a:gdLst/>
            <a:ahLst/>
            <a:cxnLst/>
            <a:rect l="l" t="t" r="r" b="b"/>
            <a:pathLst>
              <a:path w="1979936" h="1638397">
                <a:moveTo>
                  <a:pt x="0" y="0"/>
                </a:moveTo>
                <a:lnTo>
                  <a:pt x="1979936" y="0"/>
                </a:lnTo>
                <a:lnTo>
                  <a:pt x="1979936" y="1638397"/>
                </a:lnTo>
                <a:lnTo>
                  <a:pt x="0" y="16383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1766646" y="5780087"/>
            <a:ext cx="5848393" cy="2222389"/>
          </a:xfrm>
          <a:custGeom>
            <a:avLst/>
            <a:gdLst/>
            <a:ahLst/>
            <a:cxnLst/>
            <a:rect l="l" t="t" r="r" b="b"/>
            <a:pathLst>
              <a:path w="5848393" h="2222389">
                <a:moveTo>
                  <a:pt x="0" y="0"/>
                </a:moveTo>
                <a:lnTo>
                  <a:pt x="5848393" y="0"/>
                </a:lnTo>
                <a:lnTo>
                  <a:pt x="5848393" y="2222390"/>
                </a:lnTo>
                <a:lnTo>
                  <a:pt x="0" y="222239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766646" y="2373313"/>
            <a:ext cx="14754708" cy="18537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We use the Present Perfect to talk about experiences in our lives without saying exactly when they happened. It connects a past action or experience to the present.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963052" y="273481"/>
            <a:ext cx="14361897" cy="137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7999">
                <a:solidFill>
                  <a:srgbClr val="FFDE59"/>
                </a:solidFill>
                <a:latin typeface="Lilita One"/>
                <a:ea typeface="Lilita One"/>
                <a:cs typeface="Lilita One"/>
                <a:sym typeface="Lilita One"/>
              </a:rPr>
              <a:t>The Present Perfect Tense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732115" y="9540920"/>
            <a:ext cx="10823771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Games</a:t>
            </a:r>
            <a:r>
              <a:rPr lang="en-US" sz="3000" b="1">
                <a:solidFill>
                  <a:srgbClr val="1B89E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4</a:t>
            </a:r>
            <a:r>
              <a:rPr lang="en-US" sz="30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esl.com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936511" y="8087783"/>
            <a:ext cx="5056843" cy="635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 have eaten sushi.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162421" y="8087783"/>
            <a:ext cx="5056843" cy="635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 have been to London.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074154" y="4989513"/>
            <a:ext cx="6139692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Present Perfect Examples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93" b="-905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981309" y="2003860"/>
            <a:ext cx="16325382" cy="7254440"/>
            <a:chOff x="0" y="0"/>
            <a:chExt cx="4299689" cy="191063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99689" cy="1910635"/>
            </a:xfrm>
            <a:custGeom>
              <a:avLst/>
              <a:gdLst/>
              <a:ahLst/>
              <a:cxnLst/>
              <a:rect l="l" t="t" r="r" b="b"/>
              <a:pathLst>
                <a:path w="4299689" h="1910635">
                  <a:moveTo>
                    <a:pt x="7113" y="0"/>
                  </a:moveTo>
                  <a:lnTo>
                    <a:pt x="4292576" y="0"/>
                  </a:lnTo>
                  <a:cubicBezTo>
                    <a:pt x="4296504" y="0"/>
                    <a:pt x="4299689" y="3185"/>
                    <a:pt x="4299689" y="7113"/>
                  </a:cubicBezTo>
                  <a:lnTo>
                    <a:pt x="4299689" y="1903521"/>
                  </a:lnTo>
                  <a:cubicBezTo>
                    <a:pt x="4299689" y="1905408"/>
                    <a:pt x="4298940" y="1907217"/>
                    <a:pt x="4297606" y="1908551"/>
                  </a:cubicBezTo>
                  <a:cubicBezTo>
                    <a:pt x="4296271" y="1909885"/>
                    <a:pt x="4294462" y="1910635"/>
                    <a:pt x="4292576" y="1910635"/>
                  </a:cubicBezTo>
                  <a:lnTo>
                    <a:pt x="7113" y="1910635"/>
                  </a:lnTo>
                  <a:cubicBezTo>
                    <a:pt x="5227" y="1910635"/>
                    <a:pt x="3417" y="1909885"/>
                    <a:pt x="2083" y="1908551"/>
                  </a:cubicBezTo>
                  <a:cubicBezTo>
                    <a:pt x="749" y="1907217"/>
                    <a:pt x="0" y="1905408"/>
                    <a:pt x="0" y="1903521"/>
                  </a:cubicBezTo>
                  <a:lnTo>
                    <a:pt x="0" y="7113"/>
                  </a:lnTo>
                  <a:cubicBezTo>
                    <a:pt x="0" y="3185"/>
                    <a:pt x="3185" y="0"/>
                    <a:pt x="7113" y="0"/>
                  </a:cubicBez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4299689" cy="19582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H="1">
            <a:off x="16521354" y="8828397"/>
            <a:ext cx="3509421" cy="2917206"/>
          </a:xfrm>
          <a:custGeom>
            <a:avLst/>
            <a:gdLst/>
            <a:ahLst/>
            <a:cxnLst/>
            <a:rect l="l" t="t" r="r" b="b"/>
            <a:pathLst>
              <a:path w="3509421" h="2917206">
                <a:moveTo>
                  <a:pt x="3509421" y="0"/>
                </a:moveTo>
                <a:lnTo>
                  <a:pt x="0" y="0"/>
                </a:lnTo>
                <a:lnTo>
                  <a:pt x="0" y="2917206"/>
                </a:lnTo>
                <a:lnTo>
                  <a:pt x="3509421" y="2917206"/>
                </a:lnTo>
                <a:lnTo>
                  <a:pt x="350942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0491668" flipH="1">
            <a:off x="-754174" y="-207498"/>
            <a:ext cx="2529104" cy="2102317"/>
          </a:xfrm>
          <a:custGeom>
            <a:avLst/>
            <a:gdLst/>
            <a:ahLst/>
            <a:cxnLst/>
            <a:rect l="l" t="t" r="r" b="b"/>
            <a:pathLst>
              <a:path w="2529104" h="2102317">
                <a:moveTo>
                  <a:pt x="2529104" y="0"/>
                </a:moveTo>
                <a:lnTo>
                  <a:pt x="0" y="0"/>
                </a:lnTo>
                <a:lnTo>
                  <a:pt x="0" y="2102317"/>
                </a:lnTo>
                <a:lnTo>
                  <a:pt x="2529104" y="2102317"/>
                </a:lnTo>
                <a:lnTo>
                  <a:pt x="252910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2544326">
            <a:off x="-637160" y="9143988"/>
            <a:ext cx="3142156" cy="2882928"/>
          </a:xfrm>
          <a:custGeom>
            <a:avLst/>
            <a:gdLst/>
            <a:ahLst/>
            <a:cxnLst/>
            <a:rect l="l" t="t" r="r" b="b"/>
            <a:pathLst>
              <a:path w="3142156" h="2882928">
                <a:moveTo>
                  <a:pt x="0" y="0"/>
                </a:moveTo>
                <a:lnTo>
                  <a:pt x="3142157" y="0"/>
                </a:lnTo>
                <a:lnTo>
                  <a:pt x="3142157" y="2882928"/>
                </a:lnTo>
                <a:lnTo>
                  <a:pt x="0" y="28829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1963052" y="273481"/>
            <a:ext cx="14361897" cy="137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7999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Question #4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732115" y="9540920"/>
            <a:ext cx="10823771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Games</a:t>
            </a:r>
            <a:r>
              <a:rPr lang="en-US" sz="3000" b="1">
                <a:solidFill>
                  <a:srgbClr val="1B89E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4</a:t>
            </a:r>
            <a:r>
              <a:rPr lang="en-US" sz="30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esl.com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791262" y="2218655"/>
            <a:ext cx="6705476" cy="6891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83"/>
              </a:lnSpc>
              <a:spcBef>
                <a:spcPct val="0"/>
              </a:spcBef>
            </a:pPr>
            <a:r>
              <a:rPr lang="en-US" sz="384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Which sentence is correct?</a:t>
            </a:r>
          </a:p>
        </p:txBody>
      </p:sp>
      <p:sp>
        <p:nvSpPr>
          <p:cNvPr id="12" name="AutoShape 12"/>
          <p:cNvSpPr/>
          <p:nvPr/>
        </p:nvSpPr>
        <p:spPr>
          <a:xfrm>
            <a:off x="2362671" y="5631080"/>
            <a:ext cx="13562658" cy="0"/>
          </a:xfrm>
          <a:prstGeom prst="line">
            <a:avLst/>
          </a:prstGeom>
          <a:ln w="19050" cap="flat">
            <a:solidFill>
              <a:srgbClr val="000000"/>
            </a:solidFill>
            <a:prstDash val="lg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3937121" y="4060805"/>
            <a:ext cx="12895889" cy="993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19"/>
              </a:lnSpc>
              <a:spcBef>
                <a:spcPct val="0"/>
              </a:spcBef>
            </a:pPr>
            <a:r>
              <a:rPr lang="en-US" sz="5513" b="1" i="1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She has visited London twice.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937121" y="6363638"/>
            <a:ext cx="12895889" cy="993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19"/>
              </a:lnSpc>
              <a:spcBef>
                <a:spcPct val="0"/>
              </a:spcBef>
            </a:pPr>
            <a:r>
              <a:rPr lang="en-US" sz="5513" b="1" i="1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She has visit London twice.</a:t>
            </a:r>
          </a:p>
        </p:txBody>
      </p:sp>
      <p:sp>
        <p:nvSpPr>
          <p:cNvPr id="18" name="TextBox 13">
            <a:extLst>
              <a:ext uri="{FF2B5EF4-FFF2-40B4-BE49-F238E27FC236}">
                <a16:creationId xmlns:a16="http://schemas.microsoft.com/office/drawing/2014/main" id="{176E6757-C3B9-2071-041D-C2D9861B2C62}"/>
              </a:ext>
            </a:extLst>
          </p:cNvPr>
          <p:cNvSpPr txBox="1"/>
          <p:nvPr/>
        </p:nvSpPr>
        <p:spPr>
          <a:xfrm>
            <a:off x="2362671" y="3365343"/>
            <a:ext cx="1379190" cy="17777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890"/>
              </a:lnSpc>
              <a:spcBef>
                <a:spcPct val="0"/>
              </a:spcBef>
            </a:pPr>
            <a:r>
              <a:rPr lang="en-US" sz="9600" b="1" dirty="0">
                <a:solidFill>
                  <a:srgbClr val="0097B2"/>
                </a:solidFill>
                <a:latin typeface="Poppins Bold"/>
                <a:ea typeface="Poppins Bold"/>
                <a:cs typeface="Poppins Bold"/>
                <a:sym typeface="Poppins Bold"/>
              </a:rPr>
              <a:t>A:</a:t>
            </a:r>
          </a:p>
        </p:txBody>
      </p:sp>
      <p:sp>
        <p:nvSpPr>
          <p:cNvPr id="20" name="TextBox 14">
            <a:extLst>
              <a:ext uri="{FF2B5EF4-FFF2-40B4-BE49-F238E27FC236}">
                <a16:creationId xmlns:a16="http://schemas.microsoft.com/office/drawing/2014/main" id="{CEF88CE7-CB56-D2F0-C6E6-CEBFFB062F07}"/>
              </a:ext>
            </a:extLst>
          </p:cNvPr>
          <p:cNvSpPr txBox="1"/>
          <p:nvPr/>
        </p:nvSpPr>
        <p:spPr>
          <a:xfrm>
            <a:off x="2362671" y="5727906"/>
            <a:ext cx="1273820" cy="1777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890"/>
              </a:lnSpc>
              <a:spcBef>
                <a:spcPct val="0"/>
              </a:spcBef>
            </a:pPr>
            <a:r>
              <a:rPr lang="en-US" sz="9600" b="1" dirty="0">
                <a:solidFill>
                  <a:srgbClr val="FF66C4"/>
                </a:solidFill>
                <a:latin typeface="Poppins Bold"/>
                <a:ea typeface="Poppins Bold"/>
                <a:cs typeface="Poppins Bold"/>
                <a:sym typeface="Poppins Bold"/>
              </a:rPr>
              <a:t>B: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93" b="-905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981309" y="2003860"/>
            <a:ext cx="16325382" cy="7254440"/>
            <a:chOff x="0" y="0"/>
            <a:chExt cx="4299689" cy="191063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99689" cy="1910635"/>
            </a:xfrm>
            <a:custGeom>
              <a:avLst/>
              <a:gdLst/>
              <a:ahLst/>
              <a:cxnLst/>
              <a:rect l="l" t="t" r="r" b="b"/>
              <a:pathLst>
                <a:path w="4299689" h="1910635">
                  <a:moveTo>
                    <a:pt x="7113" y="0"/>
                  </a:moveTo>
                  <a:lnTo>
                    <a:pt x="4292576" y="0"/>
                  </a:lnTo>
                  <a:cubicBezTo>
                    <a:pt x="4296504" y="0"/>
                    <a:pt x="4299689" y="3185"/>
                    <a:pt x="4299689" y="7113"/>
                  </a:cubicBezTo>
                  <a:lnTo>
                    <a:pt x="4299689" y="1903521"/>
                  </a:lnTo>
                  <a:cubicBezTo>
                    <a:pt x="4299689" y="1905408"/>
                    <a:pt x="4298940" y="1907217"/>
                    <a:pt x="4297606" y="1908551"/>
                  </a:cubicBezTo>
                  <a:cubicBezTo>
                    <a:pt x="4296271" y="1909885"/>
                    <a:pt x="4294462" y="1910635"/>
                    <a:pt x="4292576" y="1910635"/>
                  </a:cubicBezTo>
                  <a:lnTo>
                    <a:pt x="7113" y="1910635"/>
                  </a:lnTo>
                  <a:cubicBezTo>
                    <a:pt x="5227" y="1910635"/>
                    <a:pt x="3417" y="1909885"/>
                    <a:pt x="2083" y="1908551"/>
                  </a:cubicBezTo>
                  <a:cubicBezTo>
                    <a:pt x="749" y="1907217"/>
                    <a:pt x="0" y="1905408"/>
                    <a:pt x="0" y="1903521"/>
                  </a:cubicBezTo>
                  <a:lnTo>
                    <a:pt x="0" y="7113"/>
                  </a:lnTo>
                  <a:cubicBezTo>
                    <a:pt x="0" y="3185"/>
                    <a:pt x="3185" y="0"/>
                    <a:pt x="7113" y="0"/>
                  </a:cubicBez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4299689" cy="19582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H="1">
            <a:off x="16521354" y="8828397"/>
            <a:ext cx="3509421" cy="2917206"/>
          </a:xfrm>
          <a:custGeom>
            <a:avLst/>
            <a:gdLst/>
            <a:ahLst/>
            <a:cxnLst/>
            <a:rect l="l" t="t" r="r" b="b"/>
            <a:pathLst>
              <a:path w="3509421" h="2917206">
                <a:moveTo>
                  <a:pt x="3509421" y="0"/>
                </a:moveTo>
                <a:lnTo>
                  <a:pt x="0" y="0"/>
                </a:lnTo>
                <a:lnTo>
                  <a:pt x="0" y="2917206"/>
                </a:lnTo>
                <a:lnTo>
                  <a:pt x="3509421" y="2917206"/>
                </a:lnTo>
                <a:lnTo>
                  <a:pt x="350942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0491668" flipH="1">
            <a:off x="-754174" y="-207498"/>
            <a:ext cx="2529104" cy="2102317"/>
          </a:xfrm>
          <a:custGeom>
            <a:avLst/>
            <a:gdLst/>
            <a:ahLst/>
            <a:cxnLst/>
            <a:rect l="l" t="t" r="r" b="b"/>
            <a:pathLst>
              <a:path w="2529104" h="2102317">
                <a:moveTo>
                  <a:pt x="2529104" y="0"/>
                </a:moveTo>
                <a:lnTo>
                  <a:pt x="0" y="0"/>
                </a:lnTo>
                <a:lnTo>
                  <a:pt x="0" y="2102317"/>
                </a:lnTo>
                <a:lnTo>
                  <a:pt x="2529104" y="2102317"/>
                </a:lnTo>
                <a:lnTo>
                  <a:pt x="252910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2544326">
            <a:off x="-637160" y="9143988"/>
            <a:ext cx="3142156" cy="2882928"/>
          </a:xfrm>
          <a:custGeom>
            <a:avLst/>
            <a:gdLst/>
            <a:ahLst/>
            <a:cxnLst/>
            <a:rect l="l" t="t" r="r" b="b"/>
            <a:pathLst>
              <a:path w="3142156" h="2882928">
                <a:moveTo>
                  <a:pt x="0" y="0"/>
                </a:moveTo>
                <a:lnTo>
                  <a:pt x="3142157" y="0"/>
                </a:lnTo>
                <a:lnTo>
                  <a:pt x="3142157" y="2882928"/>
                </a:lnTo>
                <a:lnTo>
                  <a:pt x="0" y="28829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1963052" y="273481"/>
            <a:ext cx="14361897" cy="137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7999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Question #4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732115" y="9540920"/>
            <a:ext cx="10823771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Games</a:t>
            </a:r>
            <a:r>
              <a:rPr lang="en-US" sz="3000" b="1">
                <a:solidFill>
                  <a:srgbClr val="1B89E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4</a:t>
            </a:r>
            <a:r>
              <a:rPr lang="en-US" sz="30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esl.com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791262" y="2218655"/>
            <a:ext cx="6705476" cy="6891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83"/>
              </a:lnSpc>
              <a:spcBef>
                <a:spcPct val="0"/>
              </a:spcBef>
            </a:pPr>
            <a:r>
              <a:rPr lang="en-US" sz="384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Which sentence is correct?</a:t>
            </a:r>
          </a:p>
        </p:txBody>
      </p:sp>
      <p:sp>
        <p:nvSpPr>
          <p:cNvPr id="12" name="AutoShape 12"/>
          <p:cNvSpPr/>
          <p:nvPr/>
        </p:nvSpPr>
        <p:spPr>
          <a:xfrm>
            <a:off x="2362671" y="5631080"/>
            <a:ext cx="13562658" cy="0"/>
          </a:xfrm>
          <a:prstGeom prst="line">
            <a:avLst/>
          </a:prstGeom>
          <a:ln w="19050" cap="flat">
            <a:solidFill>
              <a:srgbClr val="000000"/>
            </a:solidFill>
            <a:prstDash val="lg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3937121" y="4060805"/>
            <a:ext cx="12895889" cy="993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19"/>
              </a:lnSpc>
              <a:spcBef>
                <a:spcPct val="0"/>
              </a:spcBef>
            </a:pPr>
            <a:r>
              <a:rPr lang="en-US" sz="5513" b="1" i="1">
                <a:solidFill>
                  <a:srgbClr val="00BF63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She has visited London twice.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937121" y="6363638"/>
            <a:ext cx="12895889" cy="993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19"/>
              </a:lnSpc>
              <a:spcBef>
                <a:spcPct val="0"/>
              </a:spcBef>
            </a:pPr>
            <a:r>
              <a:rPr lang="en-US" sz="5513" b="1" i="1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She has visit London twice.</a:t>
            </a:r>
          </a:p>
        </p:txBody>
      </p:sp>
      <p:sp>
        <p:nvSpPr>
          <p:cNvPr id="17" name="AutoShape 17"/>
          <p:cNvSpPr/>
          <p:nvPr/>
        </p:nvSpPr>
        <p:spPr>
          <a:xfrm>
            <a:off x="3937267" y="6978060"/>
            <a:ext cx="9615965" cy="0"/>
          </a:xfrm>
          <a:prstGeom prst="line">
            <a:avLst/>
          </a:prstGeom>
          <a:ln w="104775" cap="flat">
            <a:solidFill>
              <a:srgbClr val="FF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>
            <a:off x="8129821" y="6393691"/>
            <a:ext cx="1168739" cy="1168739"/>
          </a:xfrm>
          <a:custGeom>
            <a:avLst/>
            <a:gdLst/>
            <a:ahLst/>
            <a:cxnLst/>
            <a:rect l="l" t="t" r="r" b="b"/>
            <a:pathLst>
              <a:path w="1168739" h="1168739">
                <a:moveTo>
                  <a:pt x="0" y="0"/>
                </a:moveTo>
                <a:lnTo>
                  <a:pt x="1168740" y="0"/>
                </a:lnTo>
                <a:lnTo>
                  <a:pt x="1168740" y="1168739"/>
                </a:lnTo>
                <a:lnTo>
                  <a:pt x="0" y="11687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TextBox 13">
            <a:extLst>
              <a:ext uri="{FF2B5EF4-FFF2-40B4-BE49-F238E27FC236}">
                <a16:creationId xmlns:a16="http://schemas.microsoft.com/office/drawing/2014/main" id="{F58CC165-082F-5188-A0A6-5B8AD4595BDE}"/>
              </a:ext>
            </a:extLst>
          </p:cNvPr>
          <p:cNvSpPr txBox="1"/>
          <p:nvPr/>
        </p:nvSpPr>
        <p:spPr>
          <a:xfrm>
            <a:off x="2362671" y="3365343"/>
            <a:ext cx="1379190" cy="17777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890"/>
              </a:lnSpc>
              <a:spcBef>
                <a:spcPct val="0"/>
              </a:spcBef>
            </a:pPr>
            <a:r>
              <a:rPr lang="en-US" sz="9600" b="1" dirty="0">
                <a:solidFill>
                  <a:srgbClr val="0097B2"/>
                </a:solidFill>
                <a:latin typeface="Poppins Bold"/>
                <a:ea typeface="Poppins Bold"/>
                <a:cs typeface="Poppins Bold"/>
                <a:sym typeface="Poppins Bold"/>
              </a:rPr>
              <a:t>A:</a:t>
            </a:r>
          </a:p>
        </p:txBody>
      </p:sp>
      <p:sp>
        <p:nvSpPr>
          <p:cNvPr id="22" name="TextBox 14">
            <a:extLst>
              <a:ext uri="{FF2B5EF4-FFF2-40B4-BE49-F238E27FC236}">
                <a16:creationId xmlns:a16="http://schemas.microsoft.com/office/drawing/2014/main" id="{D2572100-2ADF-4024-E6A7-6A6F47CB792A}"/>
              </a:ext>
            </a:extLst>
          </p:cNvPr>
          <p:cNvSpPr txBox="1"/>
          <p:nvPr/>
        </p:nvSpPr>
        <p:spPr>
          <a:xfrm>
            <a:off x="2362671" y="5727906"/>
            <a:ext cx="1273820" cy="1777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890"/>
              </a:lnSpc>
              <a:spcBef>
                <a:spcPct val="0"/>
              </a:spcBef>
            </a:pPr>
            <a:r>
              <a:rPr lang="en-US" sz="9600" b="1" dirty="0">
                <a:solidFill>
                  <a:srgbClr val="FF66C4"/>
                </a:solidFill>
                <a:latin typeface="Poppins Bold"/>
                <a:ea typeface="Poppins Bold"/>
                <a:cs typeface="Poppins Bold"/>
                <a:sym typeface="Poppins Bold"/>
              </a:rPr>
              <a:t>B: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93" b="-905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981309" y="2003860"/>
            <a:ext cx="16325382" cy="7254440"/>
            <a:chOff x="0" y="0"/>
            <a:chExt cx="4299689" cy="191063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99689" cy="1910635"/>
            </a:xfrm>
            <a:custGeom>
              <a:avLst/>
              <a:gdLst/>
              <a:ahLst/>
              <a:cxnLst/>
              <a:rect l="l" t="t" r="r" b="b"/>
              <a:pathLst>
                <a:path w="4299689" h="1910635">
                  <a:moveTo>
                    <a:pt x="7113" y="0"/>
                  </a:moveTo>
                  <a:lnTo>
                    <a:pt x="4292576" y="0"/>
                  </a:lnTo>
                  <a:cubicBezTo>
                    <a:pt x="4296504" y="0"/>
                    <a:pt x="4299689" y="3185"/>
                    <a:pt x="4299689" y="7113"/>
                  </a:cubicBezTo>
                  <a:lnTo>
                    <a:pt x="4299689" y="1903521"/>
                  </a:lnTo>
                  <a:cubicBezTo>
                    <a:pt x="4299689" y="1905408"/>
                    <a:pt x="4298940" y="1907217"/>
                    <a:pt x="4297606" y="1908551"/>
                  </a:cubicBezTo>
                  <a:cubicBezTo>
                    <a:pt x="4296271" y="1909885"/>
                    <a:pt x="4294462" y="1910635"/>
                    <a:pt x="4292576" y="1910635"/>
                  </a:cubicBezTo>
                  <a:lnTo>
                    <a:pt x="7113" y="1910635"/>
                  </a:lnTo>
                  <a:cubicBezTo>
                    <a:pt x="5227" y="1910635"/>
                    <a:pt x="3417" y="1909885"/>
                    <a:pt x="2083" y="1908551"/>
                  </a:cubicBezTo>
                  <a:cubicBezTo>
                    <a:pt x="749" y="1907217"/>
                    <a:pt x="0" y="1905408"/>
                    <a:pt x="0" y="1903521"/>
                  </a:cubicBezTo>
                  <a:lnTo>
                    <a:pt x="0" y="7113"/>
                  </a:lnTo>
                  <a:cubicBezTo>
                    <a:pt x="0" y="3185"/>
                    <a:pt x="3185" y="0"/>
                    <a:pt x="7113" y="0"/>
                  </a:cubicBez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4299689" cy="19582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H="1">
            <a:off x="16521354" y="8828397"/>
            <a:ext cx="3509421" cy="2917206"/>
          </a:xfrm>
          <a:custGeom>
            <a:avLst/>
            <a:gdLst/>
            <a:ahLst/>
            <a:cxnLst/>
            <a:rect l="l" t="t" r="r" b="b"/>
            <a:pathLst>
              <a:path w="3509421" h="2917206">
                <a:moveTo>
                  <a:pt x="3509421" y="0"/>
                </a:moveTo>
                <a:lnTo>
                  <a:pt x="0" y="0"/>
                </a:lnTo>
                <a:lnTo>
                  <a:pt x="0" y="2917206"/>
                </a:lnTo>
                <a:lnTo>
                  <a:pt x="3509421" y="2917206"/>
                </a:lnTo>
                <a:lnTo>
                  <a:pt x="350942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0491668" flipH="1">
            <a:off x="-754174" y="-207498"/>
            <a:ext cx="2529104" cy="2102317"/>
          </a:xfrm>
          <a:custGeom>
            <a:avLst/>
            <a:gdLst/>
            <a:ahLst/>
            <a:cxnLst/>
            <a:rect l="l" t="t" r="r" b="b"/>
            <a:pathLst>
              <a:path w="2529104" h="2102317">
                <a:moveTo>
                  <a:pt x="2529104" y="0"/>
                </a:moveTo>
                <a:lnTo>
                  <a:pt x="0" y="0"/>
                </a:lnTo>
                <a:lnTo>
                  <a:pt x="0" y="2102317"/>
                </a:lnTo>
                <a:lnTo>
                  <a:pt x="2529104" y="2102317"/>
                </a:lnTo>
                <a:lnTo>
                  <a:pt x="252910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2544326">
            <a:off x="-637160" y="9143988"/>
            <a:ext cx="3142156" cy="2882928"/>
          </a:xfrm>
          <a:custGeom>
            <a:avLst/>
            <a:gdLst/>
            <a:ahLst/>
            <a:cxnLst/>
            <a:rect l="l" t="t" r="r" b="b"/>
            <a:pathLst>
              <a:path w="3142156" h="2882928">
                <a:moveTo>
                  <a:pt x="0" y="0"/>
                </a:moveTo>
                <a:lnTo>
                  <a:pt x="3142157" y="0"/>
                </a:lnTo>
                <a:lnTo>
                  <a:pt x="3142157" y="2882928"/>
                </a:lnTo>
                <a:lnTo>
                  <a:pt x="0" y="28829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1963052" y="273481"/>
            <a:ext cx="14361897" cy="137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7999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Question #5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732115" y="9540920"/>
            <a:ext cx="10823771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Games</a:t>
            </a:r>
            <a:r>
              <a:rPr lang="en-US" sz="3000" b="1">
                <a:solidFill>
                  <a:srgbClr val="1B89E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4</a:t>
            </a:r>
            <a:r>
              <a:rPr lang="en-US" sz="30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esl.com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791262" y="2218655"/>
            <a:ext cx="6705476" cy="6891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83"/>
              </a:lnSpc>
              <a:spcBef>
                <a:spcPct val="0"/>
              </a:spcBef>
            </a:pPr>
            <a:r>
              <a:rPr lang="en-US" sz="384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Which sentence is correct?</a:t>
            </a:r>
          </a:p>
        </p:txBody>
      </p:sp>
      <p:sp>
        <p:nvSpPr>
          <p:cNvPr id="12" name="AutoShape 12"/>
          <p:cNvSpPr/>
          <p:nvPr/>
        </p:nvSpPr>
        <p:spPr>
          <a:xfrm>
            <a:off x="2362671" y="5631080"/>
            <a:ext cx="13562658" cy="0"/>
          </a:xfrm>
          <a:prstGeom prst="line">
            <a:avLst/>
          </a:prstGeom>
          <a:ln w="19050" cap="flat">
            <a:solidFill>
              <a:srgbClr val="000000"/>
            </a:solidFill>
            <a:prstDash val="lg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3937121" y="4060805"/>
            <a:ext cx="12895889" cy="993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19"/>
              </a:lnSpc>
              <a:spcBef>
                <a:spcPct val="0"/>
              </a:spcBef>
            </a:pPr>
            <a:r>
              <a:rPr lang="en-US" sz="5513" b="1" i="1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They has washed the dishes.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937121" y="6363638"/>
            <a:ext cx="12895889" cy="993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19"/>
              </a:lnSpc>
              <a:spcBef>
                <a:spcPct val="0"/>
              </a:spcBef>
            </a:pPr>
            <a:r>
              <a:rPr lang="en-US" sz="5513" b="1" i="1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They have washed the dishes.</a:t>
            </a:r>
          </a:p>
        </p:txBody>
      </p:sp>
      <p:sp>
        <p:nvSpPr>
          <p:cNvPr id="18" name="TextBox 13">
            <a:extLst>
              <a:ext uri="{FF2B5EF4-FFF2-40B4-BE49-F238E27FC236}">
                <a16:creationId xmlns:a16="http://schemas.microsoft.com/office/drawing/2014/main" id="{37BDAADF-A30C-B8F4-79ED-CA053FA9C3D8}"/>
              </a:ext>
            </a:extLst>
          </p:cNvPr>
          <p:cNvSpPr txBox="1"/>
          <p:nvPr/>
        </p:nvSpPr>
        <p:spPr>
          <a:xfrm>
            <a:off x="2362671" y="3365343"/>
            <a:ext cx="1379190" cy="17777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890"/>
              </a:lnSpc>
              <a:spcBef>
                <a:spcPct val="0"/>
              </a:spcBef>
            </a:pPr>
            <a:r>
              <a:rPr lang="en-US" sz="9600" b="1" dirty="0">
                <a:solidFill>
                  <a:srgbClr val="0097B2"/>
                </a:solidFill>
                <a:latin typeface="Poppins Bold"/>
                <a:ea typeface="Poppins Bold"/>
                <a:cs typeface="Poppins Bold"/>
                <a:sym typeface="Poppins Bold"/>
              </a:rPr>
              <a:t>A:</a:t>
            </a:r>
          </a:p>
        </p:txBody>
      </p:sp>
      <p:sp>
        <p:nvSpPr>
          <p:cNvPr id="20" name="TextBox 14">
            <a:extLst>
              <a:ext uri="{FF2B5EF4-FFF2-40B4-BE49-F238E27FC236}">
                <a16:creationId xmlns:a16="http://schemas.microsoft.com/office/drawing/2014/main" id="{8859F052-007D-2054-EA1C-5DFD92877E39}"/>
              </a:ext>
            </a:extLst>
          </p:cNvPr>
          <p:cNvSpPr txBox="1"/>
          <p:nvPr/>
        </p:nvSpPr>
        <p:spPr>
          <a:xfrm>
            <a:off x="2362671" y="5727906"/>
            <a:ext cx="1273820" cy="1777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890"/>
              </a:lnSpc>
              <a:spcBef>
                <a:spcPct val="0"/>
              </a:spcBef>
            </a:pPr>
            <a:r>
              <a:rPr lang="en-US" sz="9600" b="1" dirty="0">
                <a:solidFill>
                  <a:srgbClr val="FF66C4"/>
                </a:solidFill>
                <a:latin typeface="Poppins Bold"/>
                <a:ea typeface="Poppins Bold"/>
                <a:cs typeface="Poppins Bold"/>
                <a:sym typeface="Poppins Bold"/>
              </a:rPr>
              <a:t>B: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93" b="-905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981309" y="2003860"/>
            <a:ext cx="16325382" cy="7254440"/>
            <a:chOff x="0" y="0"/>
            <a:chExt cx="4299689" cy="191063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99689" cy="1910635"/>
            </a:xfrm>
            <a:custGeom>
              <a:avLst/>
              <a:gdLst/>
              <a:ahLst/>
              <a:cxnLst/>
              <a:rect l="l" t="t" r="r" b="b"/>
              <a:pathLst>
                <a:path w="4299689" h="1910635">
                  <a:moveTo>
                    <a:pt x="7113" y="0"/>
                  </a:moveTo>
                  <a:lnTo>
                    <a:pt x="4292576" y="0"/>
                  </a:lnTo>
                  <a:cubicBezTo>
                    <a:pt x="4296504" y="0"/>
                    <a:pt x="4299689" y="3185"/>
                    <a:pt x="4299689" y="7113"/>
                  </a:cubicBezTo>
                  <a:lnTo>
                    <a:pt x="4299689" y="1903521"/>
                  </a:lnTo>
                  <a:cubicBezTo>
                    <a:pt x="4299689" y="1905408"/>
                    <a:pt x="4298940" y="1907217"/>
                    <a:pt x="4297606" y="1908551"/>
                  </a:cubicBezTo>
                  <a:cubicBezTo>
                    <a:pt x="4296271" y="1909885"/>
                    <a:pt x="4294462" y="1910635"/>
                    <a:pt x="4292576" y="1910635"/>
                  </a:cubicBezTo>
                  <a:lnTo>
                    <a:pt x="7113" y="1910635"/>
                  </a:lnTo>
                  <a:cubicBezTo>
                    <a:pt x="5227" y="1910635"/>
                    <a:pt x="3417" y="1909885"/>
                    <a:pt x="2083" y="1908551"/>
                  </a:cubicBezTo>
                  <a:cubicBezTo>
                    <a:pt x="749" y="1907217"/>
                    <a:pt x="0" y="1905408"/>
                    <a:pt x="0" y="1903521"/>
                  </a:cubicBezTo>
                  <a:lnTo>
                    <a:pt x="0" y="7113"/>
                  </a:lnTo>
                  <a:cubicBezTo>
                    <a:pt x="0" y="3185"/>
                    <a:pt x="3185" y="0"/>
                    <a:pt x="7113" y="0"/>
                  </a:cubicBez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4299689" cy="19582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H="1">
            <a:off x="16521354" y="8828397"/>
            <a:ext cx="3509421" cy="2917206"/>
          </a:xfrm>
          <a:custGeom>
            <a:avLst/>
            <a:gdLst/>
            <a:ahLst/>
            <a:cxnLst/>
            <a:rect l="l" t="t" r="r" b="b"/>
            <a:pathLst>
              <a:path w="3509421" h="2917206">
                <a:moveTo>
                  <a:pt x="3509421" y="0"/>
                </a:moveTo>
                <a:lnTo>
                  <a:pt x="0" y="0"/>
                </a:lnTo>
                <a:lnTo>
                  <a:pt x="0" y="2917206"/>
                </a:lnTo>
                <a:lnTo>
                  <a:pt x="3509421" y="2917206"/>
                </a:lnTo>
                <a:lnTo>
                  <a:pt x="350942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0491668" flipH="1">
            <a:off x="-754174" y="-207498"/>
            <a:ext cx="2529104" cy="2102317"/>
          </a:xfrm>
          <a:custGeom>
            <a:avLst/>
            <a:gdLst/>
            <a:ahLst/>
            <a:cxnLst/>
            <a:rect l="l" t="t" r="r" b="b"/>
            <a:pathLst>
              <a:path w="2529104" h="2102317">
                <a:moveTo>
                  <a:pt x="2529104" y="0"/>
                </a:moveTo>
                <a:lnTo>
                  <a:pt x="0" y="0"/>
                </a:lnTo>
                <a:lnTo>
                  <a:pt x="0" y="2102317"/>
                </a:lnTo>
                <a:lnTo>
                  <a:pt x="2529104" y="2102317"/>
                </a:lnTo>
                <a:lnTo>
                  <a:pt x="252910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2544326">
            <a:off x="-637160" y="9143988"/>
            <a:ext cx="3142156" cy="2882928"/>
          </a:xfrm>
          <a:custGeom>
            <a:avLst/>
            <a:gdLst/>
            <a:ahLst/>
            <a:cxnLst/>
            <a:rect l="l" t="t" r="r" b="b"/>
            <a:pathLst>
              <a:path w="3142156" h="2882928">
                <a:moveTo>
                  <a:pt x="0" y="0"/>
                </a:moveTo>
                <a:lnTo>
                  <a:pt x="3142157" y="0"/>
                </a:lnTo>
                <a:lnTo>
                  <a:pt x="3142157" y="2882928"/>
                </a:lnTo>
                <a:lnTo>
                  <a:pt x="0" y="28829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1963052" y="273481"/>
            <a:ext cx="14361897" cy="137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7999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Question #5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732115" y="9540920"/>
            <a:ext cx="10823771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Games</a:t>
            </a:r>
            <a:r>
              <a:rPr lang="en-US" sz="3000" b="1">
                <a:solidFill>
                  <a:srgbClr val="1B89E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4</a:t>
            </a:r>
            <a:r>
              <a:rPr lang="en-US" sz="30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esl.com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791262" y="2218655"/>
            <a:ext cx="6705476" cy="6891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83"/>
              </a:lnSpc>
              <a:spcBef>
                <a:spcPct val="0"/>
              </a:spcBef>
            </a:pPr>
            <a:r>
              <a:rPr lang="en-US" sz="384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Which sentence is correct?</a:t>
            </a:r>
          </a:p>
        </p:txBody>
      </p:sp>
      <p:sp>
        <p:nvSpPr>
          <p:cNvPr id="12" name="AutoShape 12"/>
          <p:cNvSpPr/>
          <p:nvPr/>
        </p:nvSpPr>
        <p:spPr>
          <a:xfrm>
            <a:off x="2362671" y="5631080"/>
            <a:ext cx="13562658" cy="0"/>
          </a:xfrm>
          <a:prstGeom prst="line">
            <a:avLst/>
          </a:prstGeom>
          <a:ln w="19050" cap="flat">
            <a:solidFill>
              <a:srgbClr val="000000"/>
            </a:solidFill>
            <a:prstDash val="lg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3937121" y="4060805"/>
            <a:ext cx="12895889" cy="993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19"/>
              </a:lnSpc>
              <a:spcBef>
                <a:spcPct val="0"/>
              </a:spcBef>
            </a:pPr>
            <a:r>
              <a:rPr lang="en-US" sz="5513" b="1" i="1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They has washed the dishes.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937121" y="6363638"/>
            <a:ext cx="12895889" cy="993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19"/>
              </a:lnSpc>
              <a:spcBef>
                <a:spcPct val="0"/>
              </a:spcBef>
            </a:pPr>
            <a:r>
              <a:rPr lang="en-US" sz="5513" b="1" i="1">
                <a:solidFill>
                  <a:srgbClr val="00BF63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They have washed the dishes.</a:t>
            </a:r>
          </a:p>
        </p:txBody>
      </p:sp>
      <p:sp>
        <p:nvSpPr>
          <p:cNvPr id="17" name="AutoShape 17"/>
          <p:cNvSpPr/>
          <p:nvPr/>
        </p:nvSpPr>
        <p:spPr>
          <a:xfrm>
            <a:off x="3937121" y="4638479"/>
            <a:ext cx="10205092" cy="0"/>
          </a:xfrm>
          <a:prstGeom prst="line">
            <a:avLst/>
          </a:prstGeom>
          <a:ln w="104775" cap="flat">
            <a:solidFill>
              <a:srgbClr val="FF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>
            <a:off x="8241145" y="4054109"/>
            <a:ext cx="1168739" cy="1168739"/>
          </a:xfrm>
          <a:custGeom>
            <a:avLst/>
            <a:gdLst/>
            <a:ahLst/>
            <a:cxnLst/>
            <a:rect l="l" t="t" r="r" b="b"/>
            <a:pathLst>
              <a:path w="1168739" h="1168739">
                <a:moveTo>
                  <a:pt x="0" y="0"/>
                </a:moveTo>
                <a:lnTo>
                  <a:pt x="1168740" y="0"/>
                </a:lnTo>
                <a:lnTo>
                  <a:pt x="1168740" y="1168740"/>
                </a:lnTo>
                <a:lnTo>
                  <a:pt x="0" y="11687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TextBox 13">
            <a:extLst>
              <a:ext uri="{FF2B5EF4-FFF2-40B4-BE49-F238E27FC236}">
                <a16:creationId xmlns:a16="http://schemas.microsoft.com/office/drawing/2014/main" id="{2B309E7B-65DB-FEBD-E7F1-52C98E460229}"/>
              </a:ext>
            </a:extLst>
          </p:cNvPr>
          <p:cNvSpPr txBox="1"/>
          <p:nvPr/>
        </p:nvSpPr>
        <p:spPr>
          <a:xfrm>
            <a:off x="2362671" y="3365343"/>
            <a:ext cx="1379190" cy="17777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890"/>
              </a:lnSpc>
              <a:spcBef>
                <a:spcPct val="0"/>
              </a:spcBef>
            </a:pPr>
            <a:r>
              <a:rPr lang="en-US" sz="9600" b="1" dirty="0">
                <a:solidFill>
                  <a:srgbClr val="0097B2"/>
                </a:solidFill>
                <a:latin typeface="Poppins Bold"/>
                <a:ea typeface="Poppins Bold"/>
                <a:cs typeface="Poppins Bold"/>
                <a:sym typeface="Poppins Bold"/>
              </a:rPr>
              <a:t>A:</a:t>
            </a:r>
          </a:p>
        </p:txBody>
      </p:sp>
      <p:sp>
        <p:nvSpPr>
          <p:cNvPr id="22" name="TextBox 14">
            <a:extLst>
              <a:ext uri="{FF2B5EF4-FFF2-40B4-BE49-F238E27FC236}">
                <a16:creationId xmlns:a16="http://schemas.microsoft.com/office/drawing/2014/main" id="{F8F7D27F-3A0E-8015-5F62-E75E64062614}"/>
              </a:ext>
            </a:extLst>
          </p:cNvPr>
          <p:cNvSpPr txBox="1"/>
          <p:nvPr/>
        </p:nvSpPr>
        <p:spPr>
          <a:xfrm>
            <a:off x="2362671" y="5727906"/>
            <a:ext cx="1273820" cy="1777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890"/>
              </a:lnSpc>
              <a:spcBef>
                <a:spcPct val="0"/>
              </a:spcBef>
            </a:pPr>
            <a:r>
              <a:rPr lang="en-US" sz="9600" b="1" dirty="0">
                <a:solidFill>
                  <a:srgbClr val="FF66C4"/>
                </a:solidFill>
                <a:latin typeface="Poppins Bold"/>
                <a:ea typeface="Poppins Bold"/>
                <a:cs typeface="Poppins Bold"/>
                <a:sym typeface="Poppins Bold"/>
              </a:rPr>
              <a:t>B: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93" b="-905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-358497" y="657288"/>
            <a:ext cx="2611493" cy="2170803"/>
          </a:xfrm>
          <a:custGeom>
            <a:avLst/>
            <a:gdLst/>
            <a:ahLst/>
            <a:cxnLst/>
            <a:rect l="l" t="t" r="r" b="b"/>
            <a:pathLst>
              <a:path w="2611493" h="2170803">
                <a:moveTo>
                  <a:pt x="0" y="0"/>
                </a:moveTo>
                <a:lnTo>
                  <a:pt x="2611493" y="0"/>
                </a:lnTo>
                <a:lnTo>
                  <a:pt x="2611493" y="2170803"/>
                </a:lnTo>
                <a:lnTo>
                  <a:pt x="0" y="21708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flipV="1">
            <a:off x="16422757" y="8573822"/>
            <a:ext cx="2159317" cy="2067546"/>
          </a:xfrm>
          <a:custGeom>
            <a:avLst/>
            <a:gdLst/>
            <a:ahLst/>
            <a:cxnLst/>
            <a:rect l="l" t="t" r="r" b="b"/>
            <a:pathLst>
              <a:path w="2159317" h="2067546">
                <a:moveTo>
                  <a:pt x="0" y="2067546"/>
                </a:moveTo>
                <a:lnTo>
                  <a:pt x="2159317" y="2067546"/>
                </a:lnTo>
                <a:lnTo>
                  <a:pt x="2159317" y="0"/>
                </a:lnTo>
                <a:lnTo>
                  <a:pt x="0" y="0"/>
                </a:lnTo>
                <a:lnTo>
                  <a:pt x="0" y="2067546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1415987" y="3044473"/>
            <a:ext cx="15456027" cy="3122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568"/>
              </a:lnSpc>
            </a:pPr>
            <a:r>
              <a:rPr lang="en-US" sz="18263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Well Done!</a:t>
            </a:r>
          </a:p>
        </p:txBody>
      </p:sp>
      <p:sp>
        <p:nvSpPr>
          <p:cNvPr id="6" name="Freeform 6"/>
          <p:cNvSpPr/>
          <p:nvPr/>
        </p:nvSpPr>
        <p:spPr>
          <a:xfrm>
            <a:off x="15896671" y="326332"/>
            <a:ext cx="2109303" cy="2109303"/>
          </a:xfrm>
          <a:custGeom>
            <a:avLst/>
            <a:gdLst/>
            <a:ahLst/>
            <a:cxnLst/>
            <a:rect l="l" t="t" r="r" b="b"/>
            <a:pathLst>
              <a:path w="2109303" h="2109303">
                <a:moveTo>
                  <a:pt x="0" y="0"/>
                </a:moveTo>
                <a:lnTo>
                  <a:pt x="2109303" y="0"/>
                </a:lnTo>
                <a:lnTo>
                  <a:pt x="2109303" y="2109303"/>
                </a:lnTo>
                <a:lnTo>
                  <a:pt x="0" y="210930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3732115" y="9540920"/>
            <a:ext cx="10823771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Games</a:t>
            </a:r>
            <a:r>
              <a:rPr lang="en-US" sz="3000" b="1">
                <a:solidFill>
                  <a:srgbClr val="1B89E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4</a:t>
            </a:r>
            <a:r>
              <a:rPr lang="en-US" sz="30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esl.com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93" b="-905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981309" y="2003860"/>
            <a:ext cx="16325382" cy="7254440"/>
            <a:chOff x="0" y="0"/>
            <a:chExt cx="4299689" cy="191063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99689" cy="1910635"/>
            </a:xfrm>
            <a:custGeom>
              <a:avLst/>
              <a:gdLst/>
              <a:ahLst/>
              <a:cxnLst/>
              <a:rect l="l" t="t" r="r" b="b"/>
              <a:pathLst>
                <a:path w="4299689" h="1910635">
                  <a:moveTo>
                    <a:pt x="7113" y="0"/>
                  </a:moveTo>
                  <a:lnTo>
                    <a:pt x="4292576" y="0"/>
                  </a:lnTo>
                  <a:cubicBezTo>
                    <a:pt x="4296504" y="0"/>
                    <a:pt x="4299689" y="3185"/>
                    <a:pt x="4299689" y="7113"/>
                  </a:cubicBezTo>
                  <a:lnTo>
                    <a:pt x="4299689" y="1903521"/>
                  </a:lnTo>
                  <a:cubicBezTo>
                    <a:pt x="4299689" y="1905408"/>
                    <a:pt x="4298940" y="1907217"/>
                    <a:pt x="4297606" y="1908551"/>
                  </a:cubicBezTo>
                  <a:cubicBezTo>
                    <a:pt x="4296271" y="1909885"/>
                    <a:pt x="4294462" y="1910635"/>
                    <a:pt x="4292576" y="1910635"/>
                  </a:cubicBezTo>
                  <a:lnTo>
                    <a:pt x="7113" y="1910635"/>
                  </a:lnTo>
                  <a:cubicBezTo>
                    <a:pt x="5227" y="1910635"/>
                    <a:pt x="3417" y="1909885"/>
                    <a:pt x="2083" y="1908551"/>
                  </a:cubicBezTo>
                  <a:cubicBezTo>
                    <a:pt x="749" y="1907217"/>
                    <a:pt x="0" y="1905408"/>
                    <a:pt x="0" y="1903521"/>
                  </a:cubicBezTo>
                  <a:lnTo>
                    <a:pt x="0" y="7113"/>
                  </a:lnTo>
                  <a:cubicBezTo>
                    <a:pt x="0" y="3185"/>
                    <a:pt x="3185" y="0"/>
                    <a:pt x="7113" y="0"/>
                  </a:cubicBez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4299689" cy="19582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H="1">
            <a:off x="16521354" y="8828397"/>
            <a:ext cx="3509421" cy="2917206"/>
          </a:xfrm>
          <a:custGeom>
            <a:avLst/>
            <a:gdLst/>
            <a:ahLst/>
            <a:cxnLst/>
            <a:rect l="l" t="t" r="r" b="b"/>
            <a:pathLst>
              <a:path w="3509421" h="2917206">
                <a:moveTo>
                  <a:pt x="3509421" y="0"/>
                </a:moveTo>
                <a:lnTo>
                  <a:pt x="0" y="0"/>
                </a:lnTo>
                <a:lnTo>
                  <a:pt x="0" y="2917206"/>
                </a:lnTo>
                <a:lnTo>
                  <a:pt x="3509421" y="2917206"/>
                </a:lnTo>
                <a:lnTo>
                  <a:pt x="350942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0491668" flipH="1">
            <a:off x="-754174" y="-207498"/>
            <a:ext cx="2529104" cy="2102317"/>
          </a:xfrm>
          <a:custGeom>
            <a:avLst/>
            <a:gdLst/>
            <a:ahLst/>
            <a:cxnLst/>
            <a:rect l="l" t="t" r="r" b="b"/>
            <a:pathLst>
              <a:path w="2529104" h="2102317">
                <a:moveTo>
                  <a:pt x="2529104" y="0"/>
                </a:moveTo>
                <a:lnTo>
                  <a:pt x="0" y="0"/>
                </a:lnTo>
                <a:lnTo>
                  <a:pt x="0" y="2102317"/>
                </a:lnTo>
                <a:lnTo>
                  <a:pt x="2529104" y="2102317"/>
                </a:lnTo>
                <a:lnTo>
                  <a:pt x="252910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2544326">
            <a:off x="-637160" y="9143988"/>
            <a:ext cx="3142156" cy="2882928"/>
          </a:xfrm>
          <a:custGeom>
            <a:avLst/>
            <a:gdLst/>
            <a:ahLst/>
            <a:cxnLst/>
            <a:rect l="l" t="t" r="r" b="b"/>
            <a:pathLst>
              <a:path w="3142156" h="2882928">
                <a:moveTo>
                  <a:pt x="0" y="0"/>
                </a:moveTo>
                <a:lnTo>
                  <a:pt x="3142157" y="0"/>
                </a:lnTo>
                <a:lnTo>
                  <a:pt x="3142157" y="2882928"/>
                </a:lnTo>
                <a:lnTo>
                  <a:pt x="0" y="28829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766646" y="5574634"/>
            <a:ext cx="5848393" cy="2222389"/>
          </a:xfrm>
          <a:custGeom>
            <a:avLst/>
            <a:gdLst/>
            <a:ahLst/>
            <a:cxnLst/>
            <a:rect l="l" t="t" r="r" b="b"/>
            <a:pathLst>
              <a:path w="5848393" h="2222389">
                <a:moveTo>
                  <a:pt x="0" y="0"/>
                </a:moveTo>
                <a:lnTo>
                  <a:pt x="5848393" y="0"/>
                </a:lnTo>
                <a:lnTo>
                  <a:pt x="5848393" y="2222390"/>
                </a:lnTo>
                <a:lnTo>
                  <a:pt x="0" y="222239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766646" y="2546869"/>
            <a:ext cx="14754708" cy="13512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9"/>
              </a:lnSpc>
              <a:spcBef>
                <a:spcPct val="0"/>
              </a:spcBef>
            </a:pPr>
            <a:r>
              <a:rPr lang="en-US" sz="37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If you specify a time, like "yesterday" or "in 2010", you must use the Past Simple instead.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963052" y="273481"/>
            <a:ext cx="14361897" cy="137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7999">
                <a:solidFill>
                  <a:srgbClr val="FFDE59"/>
                </a:solidFill>
                <a:latin typeface="Lilita One"/>
                <a:ea typeface="Lilita One"/>
                <a:cs typeface="Lilita One"/>
                <a:sym typeface="Lilita One"/>
              </a:rPr>
              <a:t>Present Perfect </a:t>
            </a:r>
            <a:r>
              <a:rPr lang="en-US" sz="7999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vs</a:t>
            </a:r>
            <a:r>
              <a:rPr lang="en-US" sz="7999">
                <a:solidFill>
                  <a:srgbClr val="FFDE59"/>
                </a:solidFill>
                <a:latin typeface="Lilita One"/>
                <a:ea typeface="Lilita One"/>
                <a:cs typeface="Lilita One"/>
                <a:sym typeface="Lilita One"/>
              </a:rPr>
              <a:t> Past Simple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732115" y="9540920"/>
            <a:ext cx="10823771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Games</a:t>
            </a:r>
            <a:r>
              <a:rPr lang="en-US" sz="3000" b="1">
                <a:solidFill>
                  <a:srgbClr val="1B89E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4</a:t>
            </a:r>
            <a:r>
              <a:rPr lang="en-US" sz="30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esl.com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162421" y="7938065"/>
            <a:ext cx="5056843" cy="635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 </a:t>
            </a:r>
            <a:r>
              <a:rPr lang="en-US" sz="35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have been</a:t>
            </a:r>
            <a:r>
              <a:rPr lang="en-US" sz="3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to London.</a:t>
            </a:r>
          </a:p>
        </p:txBody>
      </p:sp>
      <p:sp>
        <p:nvSpPr>
          <p:cNvPr id="14" name="Freeform 14"/>
          <p:cNvSpPr/>
          <p:nvPr/>
        </p:nvSpPr>
        <p:spPr>
          <a:xfrm>
            <a:off x="10672961" y="5574634"/>
            <a:ext cx="5848393" cy="2222389"/>
          </a:xfrm>
          <a:custGeom>
            <a:avLst/>
            <a:gdLst/>
            <a:ahLst/>
            <a:cxnLst/>
            <a:rect l="l" t="t" r="r" b="b"/>
            <a:pathLst>
              <a:path w="5848393" h="2222389">
                <a:moveTo>
                  <a:pt x="0" y="0"/>
                </a:moveTo>
                <a:lnTo>
                  <a:pt x="5848393" y="0"/>
                </a:lnTo>
                <a:lnTo>
                  <a:pt x="5848393" y="2222390"/>
                </a:lnTo>
                <a:lnTo>
                  <a:pt x="0" y="222239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11068736" y="7938065"/>
            <a:ext cx="5452618" cy="635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 </a:t>
            </a:r>
            <a:r>
              <a:rPr lang="en-US" sz="35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went</a:t>
            </a:r>
            <a:r>
              <a:rPr lang="en-US" sz="35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to London in 2010.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162421" y="4508500"/>
            <a:ext cx="5056843" cy="635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Present Perfect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1266624" y="4508500"/>
            <a:ext cx="5056843" cy="635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Past Simple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93" b="-905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981309" y="2003860"/>
            <a:ext cx="16325382" cy="7254440"/>
            <a:chOff x="0" y="0"/>
            <a:chExt cx="4299689" cy="191063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99689" cy="1910635"/>
            </a:xfrm>
            <a:custGeom>
              <a:avLst/>
              <a:gdLst/>
              <a:ahLst/>
              <a:cxnLst/>
              <a:rect l="l" t="t" r="r" b="b"/>
              <a:pathLst>
                <a:path w="4299689" h="1910635">
                  <a:moveTo>
                    <a:pt x="7113" y="0"/>
                  </a:moveTo>
                  <a:lnTo>
                    <a:pt x="4292576" y="0"/>
                  </a:lnTo>
                  <a:cubicBezTo>
                    <a:pt x="4296504" y="0"/>
                    <a:pt x="4299689" y="3185"/>
                    <a:pt x="4299689" y="7113"/>
                  </a:cubicBezTo>
                  <a:lnTo>
                    <a:pt x="4299689" y="1903521"/>
                  </a:lnTo>
                  <a:cubicBezTo>
                    <a:pt x="4299689" y="1905408"/>
                    <a:pt x="4298940" y="1907217"/>
                    <a:pt x="4297606" y="1908551"/>
                  </a:cubicBezTo>
                  <a:cubicBezTo>
                    <a:pt x="4296271" y="1909885"/>
                    <a:pt x="4294462" y="1910635"/>
                    <a:pt x="4292576" y="1910635"/>
                  </a:cubicBezTo>
                  <a:lnTo>
                    <a:pt x="7113" y="1910635"/>
                  </a:lnTo>
                  <a:cubicBezTo>
                    <a:pt x="5227" y="1910635"/>
                    <a:pt x="3417" y="1909885"/>
                    <a:pt x="2083" y="1908551"/>
                  </a:cubicBezTo>
                  <a:cubicBezTo>
                    <a:pt x="749" y="1907217"/>
                    <a:pt x="0" y="1905408"/>
                    <a:pt x="0" y="1903521"/>
                  </a:cubicBezTo>
                  <a:lnTo>
                    <a:pt x="0" y="7113"/>
                  </a:lnTo>
                  <a:cubicBezTo>
                    <a:pt x="0" y="3185"/>
                    <a:pt x="3185" y="0"/>
                    <a:pt x="7113" y="0"/>
                  </a:cubicBez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4299689" cy="19582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H="1">
            <a:off x="16521354" y="8828397"/>
            <a:ext cx="3509421" cy="2917206"/>
          </a:xfrm>
          <a:custGeom>
            <a:avLst/>
            <a:gdLst/>
            <a:ahLst/>
            <a:cxnLst/>
            <a:rect l="l" t="t" r="r" b="b"/>
            <a:pathLst>
              <a:path w="3509421" h="2917206">
                <a:moveTo>
                  <a:pt x="3509421" y="0"/>
                </a:moveTo>
                <a:lnTo>
                  <a:pt x="0" y="0"/>
                </a:lnTo>
                <a:lnTo>
                  <a:pt x="0" y="2917206"/>
                </a:lnTo>
                <a:lnTo>
                  <a:pt x="3509421" y="2917206"/>
                </a:lnTo>
                <a:lnTo>
                  <a:pt x="350942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0491668" flipH="1">
            <a:off x="-754174" y="-207498"/>
            <a:ext cx="2529104" cy="2102317"/>
          </a:xfrm>
          <a:custGeom>
            <a:avLst/>
            <a:gdLst/>
            <a:ahLst/>
            <a:cxnLst/>
            <a:rect l="l" t="t" r="r" b="b"/>
            <a:pathLst>
              <a:path w="2529104" h="2102317">
                <a:moveTo>
                  <a:pt x="2529104" y="0"/>
                </a:moveTo>
                <a:lnTo>
                  <a:pt x="0" y="0"/>
                </a:lnTo>
                <a:lnTo>
                  <a:pt x="0" y="2102317"/>
                </a:lnTo>
                <a:lnTo>
                  <a:pt x="2529104" y="2102317"/>
                </a:lnTo>
                <a:lnTo>
                  <a:pt x="252910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2544326">
            <a:off x="-637160" y="9143988"/>
            <a:ext cx="3142156" cy="2882928"/>
          </a:xfrm>
          <a:custGeom>
            <a:avLst/>
            <a:gdLst/>
            <a:ahLst/>
            <a:cxnLst/>
            <a:rect l="l" t="t" r="r" b="b"/>
            <a:pathLst>
              <a:path w="3142156" h="2882928">
                <a:moveTo>
                  <a:pt x="0" y="0"/>
                </a:moveTo>
                <a:lnTo>
                  <a:pt x="3142157" y="0"/>
                </a:lnTo>
                <a:lnTo>
                  <a:pt x="3142157" y="2882928"/>
                </a:lnTo>
                <a:lnTo>
                  <a:pt x="0" y="28829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/>
          <p:nvPr/>
        </p:nvGrpSpPr>
        <p:grpSpPr>
          <a:xfrm>
            <a:off x="1640156" y="4441583"/>
            <a:ext cx="15007688" cy="1350357"/>
            <a:chOff x="0" y="0"/>
            <a:chExt cx="3952642" cy="35565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952642" cy="355650"/>
            </a:xfrm>
            <a:custGeom>
              <a:avLst/>
              <a:gdLst/>
              <a:ahLst/>
              <a:cxnLst/>
              <a:rect l="l" t="t" r="r" b="b"/>
              <a:pathLst>
                <a:path w="3952642" h="355650">
                  <a:moveTo>
                    <a:pt x="12897" y="0"/>
                  </a:moveTo>
                  <a:lnTo>
                    <a:pt x="3939746" y="0"/>
                  </a:lnTo>
                  <a:cubicBezTo>
                    <a:pt x="3943166" y="0"/>
                    <a:pt x="3946446" y="1359"/>
                    <a:pt x="3948865" y="3777"/>
                  </a:cubicBezTo>
                  <a:cubicBezTo>
                    <a:pt x="3951283" y="6196"/>
                    <a:pt x="3952642" y="9476"/>
                    <a:pt x="3952642" y="12897"/>
                  </a:cubicBezTo>
                  <a:lnTo>
                    <a:pt x="3952642" y="342753"/>
                  </a:lnTo>
                  <a:cubicBezTo>
                    <a:pt x="3952642" y="349876"/>
                    <a:pt x="3946868" y="355650"/>
                    <a:pt x="3939746" y="355650"/>
                  </a:cubicBezTo>
                  <a:lnTo>
                    <a:pt x="12897" y="355650"/>
                  </a:lnTo>
                  <a:cubicBezTo>
                    <a:pt x="5774" y="355650"/>
                    <a:pt x="0" y="349876"/>
                    <a:pt x="0" y="342753"/>
                  </a:cubicBezTo>
                  <a:lnTo>
                    <a:pt x="0" y="12897"/>
                  </a:lnTo>
                  <a:cubicBezTo>
                    <a:pt x="0" y="5774"/>
                    <a:pt x="5774" y="0"/>
                    <a:pt x="12897" y="0"/>
                  </a:cubicBez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3952642" cy="4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766646" y="4608839"/>
            <a:ext cx="14754708" cy="1076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  <a:spcBef>
                <a:spcPct val="0"/>
              </a:spcBef>
            </a:pPr>
            <a:r>
              <a:rPr lang="en-US" sz="5999" b="1" dirty="0">
                <a:solidFill>
                  <a:srgbClr val="0097B2"/>
                </a:solidFill>
                <a:latin typeface="Poppins Bold"/>
                <a:ea typeface="Poppins Bold"/>
                <a:cs typeface="Poppins Bold"/>
                <a:sym typeface="Poppins Bold"/>
              </a:rPr>
              <a:t>Subject</a:t>
            </a:r>
            <a:r>
              <a:rPr lang="en-US" sz="5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+ </a:t>
            </a:r>
            <a:r>
              <a:rPr lang="en-US" sz="5999" b="1" dirty="0">
                <a:solidFill>
                  <a:srgbClr val="FF66C4"/>
                </a:solidFill>
                <a:latin typeface="Poppins Bold"/>
                <a:ea typeface="Poppins Bold"/>
                <a:cs typeface="Poppins Bold"/>
                <a:sym typeface="Poppins Bold"/>
              </a:rPr>
              <a:t>have/has</a:t>
            </a:r>
            <a:r>
              <a:rPr lang="en-US" sz="59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+ </a:t>
            </a:r>
            <a:r>
              <a:rPr lang="en-US" sz="5999" b="1" dirty="0">
                <a:solidFill>
                  <a:srgbClr val="FF0000"/>
                </a:solidFill>
                <a:latin typeface="Poppins Bold"/>
                <a:ea typeface="Poppins Bold"/>
                <a:cs typeface="Poppins Bold"/>
                <a:sym typeface="Poppins Bold"/>
              </a:rPr>
              <a:t>past participle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963052" y="273481"/>
            <a:ext cx="14361897" cy="137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7999">
                <a:solidFill>
                  <a:srgbClr val="FFDE59"/>
                </a:solidFill>
                <a:latin typeface="Lilita One"/>
                <a:ea typeface="Lilita One"/>
                <a:cs typeface="Lilita One"/>
                <a:sym typeface="Lilita One"/>
              </a:rPr>
              <a:t>Present Perfect Structure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732115" y="9540920"/>
            <a:ext cx="10823771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Games</a:t>
            </a:r>
            <a:r>
              <a:rPr lang="en-US" sz="3000" b="1">
                <a:solidFill>
                  <a:srgbClr val="1B89E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4</a:t>
            </a:r>
            <a:r>
              <a:rPr lang="en-US" sz="30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esl.com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470495" y="6647566"/>
            <a:ext cx="7347011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  <a:spcBef>
                <a:spcPct val="0"/>
              </a:spcBef>
            </a:pPr>
            <a:r>
              <a:rPr lang="en-US" sz="4500" b="1" i="1" dirty="0">
                <a:solidFill>
                  <a:srgbClr val="0097B2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I</a:t>
            </a:r>
            <a:r>
              <a:rPr lang="en-US" sz="4500" b="1" i="1" dirty="0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 </a:t>
            </a:r>
            <a:r>
              <a:rPr lang="en-US" sz="4500" b="1" i="1" dirty="0">
                <a:solidFill>
                  <a:srgbClr val="FF66C4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have</a:t>
            </a:r>
            <a:r>
              <a:rPr lang="en-US" sz="4500" b="1" i="1" dirty="0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 </a:t>
            </a:r>
            <a:r>
              <a:rPr lang="en-US" sz="4500" b="1" i="1" dirty="0">
                <a:solidFill>
                  <a:srgbClr val="FF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eaten</a:t>
            </a:r>
            <a:r>
              <a:rPr lang="en-US" sz="4500" b="1" i="1" dirty="0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 sushi.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470495" y="7651970"/>
            <a:ext cx="7347011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  <a:spcBef>
                <a:spcPct val="0"/>
              </a:spcBef>
            </a:pPr>
            <a:r>
              <a:rPr lang="en-US" sz="4500" b="1" i="1" dirty="0">
                <a:solidFill>
                  <a:srgbClr val="0097B2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He</a:t>
            </a:r>
            <a:r>
              <a:rPr lang="en-US" sz="4500" b="1" i="1" dirty="0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 </a:t>
            </a:r>
            <a:r>
              <a:rPr lang="en-US" sz="4500" b="1" i="1" dirty="0">
                <a:solidFill>
                  <a:srgbClr val="FF66C4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has</a:t>
            </a:r>
            <a:r>
              <a:rPr lang="en-US" sz="4500" b="1" i="1" dirty="0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 </a:t>
            </a:r>
            <a:r>
              <a:rPr lang="en-US" sz="4500" b="1" i="1" dirty="0">
                <a:solidFill>
                  <a:srgbClr val="FF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been</a:t>
            </a:r>
            <a:r>
              <a:rPr lang="en-US" sz="4500" b="1" i="1" dirty="0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 to London.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93" b="-905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981309" y="2003860"/>
            <a:ext cx="16325382" cy="7254440"/>
            <a:chOff x="0" y="0"/>
            <a:chExt cx="4299689" cy="191063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99689" cy="1910635"/>
            </a:xfrm>
            <a:custGeom>
              <a:avLst/>
              <a:gdLst/>
              <a:ahLst/>
              <a:cxnLst/>
              <a:rect l="l" t="t" r="r" b="b"/>
              <a:pathLst>
                <a:path w="4299689" h="1910635">
                  <a:moveTo>
                    <a:pt x="7113" y="0"/>
                  </a:moveTo>
                  <a:lnTo>
                    <a:pt x="4292576" y="0"/>
                  </a:lnTo>
                  <a:cubicBezTo>
                    <a:pt x="4296504" y="0"/>
                    <a:pt x="4299689" y="3185"/>
                    <a:pt x="4299689" y="7113"/>
                  </a:cubicBezTo>
                  <a:lnTo>
                    <a:pt x="4299689" y="1903521"/>
                  </a:lnTo>
                  <a:cubicBezTo>
                    <a:pt x="4299689" y="1905408"/>
                    <a:pt x="4298940" y="1907217"/>
                    <a:pt x="4297606" y="1908551"/>
                  </a:cubicBezTo>
                  <a:cubicBezTo>
                    <a:pt x="4296271" y="1909885"/>
                    <a:pt x="4294462" y="1910635"/>
                    <a:pt x="4292576" y="1910635"/>
                  </a:cubicBezTo>
                  <a:lnTo>
                    <a:pt x="7113" y="1910635"/>
                  </a:lnTo>
                  <a:cubicBezTo>
                    <a:pt x="5227" y="1910635"/>
                    <a:pt x="3417" y="1909885"/>
                    <a:pt x="2083" y="1908551"/>
                  </a:cubicBezTo>
                  <a:cubicBezTo>
                    <a:pt x="749" y="1907217"/>
                    <a:pt x="0" y="1905408"/>
                    <a:pt x="0" y="1903521"/>
                  </a:cubicBezTo>
                  <a:lnTo>
                    <a:pt x="0" y="7113"/>
                  </a:lnTo>
                  <a:cubicBezTo>
                    <a:pt x="0" y="3185"/>
                    <a:pt x="3185" y="0"/>
                    <a:pt x="7113" y="0"/>
                  </a:cubicBez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4299689" cy="19582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H="1">
            <a:off x="16521354" y="8828397"/>
            <a:ext cx="3509421" cy="2917206"/>
          </a:xfrm>
          <a:custGeom>
            <a:avLst/>
            <a:gdLst/>
            <a:ahLst/>
            <a:cxnLst/>
            <a:rect l="l" t="t" r="r" b="b"/>
            <a:pathLst>
              <a:path w="3509421" h="2917206">
                <a:moveTo>
                  <a:pt x="3509421" y="0"/>
                </a:moveTo>
                <a:lnTo>
                  <a:pt x="0" y="0"/>
                </a:lnTo>
                <a:lnTo>
                  <a:pt x="0" y="2917206"/>
                </a:lnTo>
                <a:lnTo>
                  <a:pt x="3509421" y="2917206"/>
                </a:lnTo>
                <a:lnTo>
                  <a:pt x="350942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0491668" flipH="1">
            <a:off x="-754174" y="-207498"/>
            <a:ext cx="2529104" cy="2102317"/>
          </a:xfrm>
          <a:custGeom>
            <a:avLst/>
            <a:gdLst/>
            <a:ahLst/>
            <a:cxnLst/>
            <a:rect l="l" t="t" r="r" b="b"/>
            <a:pathLst>
              <a:path w="2529104" h="2102317">
                <a:moveTo>
                  <a:pt x="2529104" y="0"/>
                </a:moveTo>
                <a:lnTo>
                  <a:pt x="0" y="0"/>
                </a:lnTo>
                <a:lnTo>
                  <a:pt x="0" y="2102317"/>
                </a:lnTo>
                <a:lnTo>
                  <a:pt x="2529104" y="2102317"/>
                </a:lnTo>
                <a:lnTo>
                  <a:pt x="252910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2544326">
            <a:off x="-637160" y="9143988"/>
            <a:ext cx="3142156" cy="2882928"/>
          </a:xfrm>
          <a:custGeom>
            <a:avLst/>
            <a:gdLst/>
            <a:ahLst/>
            <a:cxnLst/>
            <a:rect l="l" t="t" r="r" b="b"/>
            <a:pathLst>
              <a:path w="3142156" h="2882928">
                <a:moveTo>
                  <a:pt x="0" y="0"/>
                </a:moveTo>
                <a:lnTo>
                  <a:pt x="3142157" y="0"/>
                </a:lnTo>
                <a:lnTo>
                  <a:pt x="3142157" y="2882928"/>
                </a:lnTo>
                <a:lnTo>
                  <a:pt x="0" y="28829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1963052" y="273481"/>
            <a:ext cx="14361897" cy="137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7999">
                <a:solidFill>
                  <a:srgbClr val="FFDE59"/>
                </a:solidFill>
                <a:latin typeface="Lilita One"/>
                <a:ea typeface="Lilita One"/>
                <a:cs typeface="Lilita One"/>
                <a:sym typeface="Lilita One"/>
              </a:rPr>
              <a:t>Past Participle Examples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732115" y="9540920"/>
            <a:ext cx="10823771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Games</a:t>
            </a:r>
            <a:r>
              <a:rPr lang="en-US" sz="3000" b="1">
                <a:solidFill>
                  <a:srgbClr val="1B89E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4</a:t>
            </a:r>
            <a:r>
              <a:rPr lang="en-US" sz="30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esl.com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766646" y="2373313"/>
            <a:ext cx="14754708" cy="1254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The past participle is the </a:t>
            </a:r>
            <a:r>
              <a:rPr lang="en-US" sz="35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third form</a:t>
            </a:r>
            <a:r>
              <a:rPr lang="en-US" sz="35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of a verb. To make Present Perfect sentences, you must use the past participle.</a:t>
            </a:r>
          </a:p>
        </p:txBody>
      </p:sp>
      <p:sp>
        <p:nvSpPr>
          <p:cNvPr id="12" name="AutoShape 12"/>
          <p:cNvSpPr/>
          <p:nvPr/>
        </p:nvSpPr>
        <p:spPr>
          <a:xfrm>
            <a:off x="11430000" y="4003895"/>
            <a:ext cx="0" cy="4457700"/>
          </a:xfrm>
          <a:prstGeom prst="line">
            <a:avLst/>
          </a:prstGeom>
          <a:ln w="9525" cap="rnd">
            <a:solidFill>
              <a:srgbClr val="CCCCC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" name="AutoShape 13"/>
          <p:cNvSpPr/>
          <p:nvPr/>
        </p:nvSpPr>
        <p:spPr>
          <a:xfrm>
            <a:off x="6858000" y="4003895"/>
            <a:ext cx="0" cy="4457700"/>
          </a:xfrm>
          <a:prstGeom prst="line">
            <a:avLst/>
          </a:prstGeom>
          <a:ln w="9525" cap="rnd">
            <a:solidFill>
              <a:srgbClr val="CCCCC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2286000" y="7909145"/>
            <a:ext cx="13716000" cy="552450"/>
            <a:chOff x="0" y="0"/>
            <a:chExt cx="18288000" cy="7366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8288000" cy="736600"/>
            </a:xfrm>
            <a:custGeom>
              <a:avLst/>
              <a:gdLst/>
              <a:ahLst/>
              <a:cxnLst/>
              <a:rect l="l" t="t" r="r" b="b"/>
              <a:pathLst>
                <a:path w="18288000" h="736600">
                  <a:moveTo>
                    <a:pt x="0" y="0"/>
                  </a:moveTo>
                  <a:lnTo>
                    <a:pt x="18288000" y="0"/>
                  </a:lnTo>
                  <a:lnTo>
                    <a:pt x="18288000" y="736600"/>
                  </a:lnTo>
                  <a:lnTo>
                    <a:pt x="0" y="736600"/>
                  </a:lnTo>
                  <a:close/>
                </a:path>
              </a:pathLst>
            </a:custGeom>
            <a:solidFill>
              <a:srgbClr val="F0F7F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18288000" cy="77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2286000" y="6804245"/>
            <a:ext cx="13716000" cy="552450"/>
            <a:chOff x="0" y="0"/>
            <a:chExt cx="18288000" cy="7366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8288000" cy="736600"/>
            </a:xfrm>
            <a:custGeom>
              <a:avLst/>
              <a:gdLst/>
              <a:ahLst/>
              <a:cxnLst/>
              <a:rect l="l" t="t" r="r" b="b"/>
              <a:pathLst>
                <a:path w="18288000" h="736600">
                  <a:moveTo>
                    <a:pt x="0" y="0"/>
                  </a:moveTo>
                  <a:lnTo>
                    <a:pt x="18288000" y="0"/>
                  </a:lnTo>
                  <a:lnTo>
                    <a:pt x="18288000" y="736600"/>
                  </a:lnTo>
                  <a:lnTo>
                    <a:pt x="0" y="736600"/>
                  </a:lnTo>
                  <a:close/>
                </a:path>
              </a:pathLst>
            </a:custGeom>
            <a:solidFill>
              <a:srgbClr val="F0F7F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18288000" cy="77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2286000" y="5699345"/>
            <a:ext cx="13716000" cy="552450"/>
            <a:chOff x="0" y="0"/>
            <a:chExt cx="18288000" cy="7366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8288000" cy="736600"/>
            </a:xfrm>
            <a:custGeom>
              <a:avLst/>
              <a:gdLst/>
              <a:ahLst/>
              <a:cxnLst/>
              <a:rect l="l" t="t" r="r" b="b"/>
              <a:pathLst>
                <a:path w="18288000" h="736600">
                  <a:moveTo>
                    <a:pt x="0" y="0"/>
                  </a:moveTo>
                  <a:lnTo>
                    <a:pt x="18288000" y="0"/>
                  </a:lnTo>
                  <a:lnTo>
                    <a:pt x="18288000" y="736600"/>
                  </a:lnTo>
                  <a:lnTo>
                    <a:pt x="0" y="736600"/>
                  </a:lnTo>
                  <a:close/>
                </a:path>
              </a:pathLst>
            </a:custGeom>
            <a:solidFill>
              <a:srgbClr val="F0F7F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18288000" cy="77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2286000" y="4594445"/>
            <a:ext cx="13716000" cy="552450"/>
            <a:chOff x="0" y="0"/>
            <a:chExt cx="18288000" cy="7366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8288000" cy="736600"/>
            </a:xfrm>
            <a:custGeom>
              <a:avLst/>
              <a:gdLst/>
              <a:ahLst/>
              <a:cxnLst/>
              <a:rect l="l" t="t" r="r" b="b"/>
              <a:pathLst>
                <a:path w="18288000" h="736600">
                  <a:moveTo>
                    <a:pt x="0" y="0"/>
                  </a:moveTo>
                  <a:lnTo>
                    <a:pt x="18288000" y="0"/>
                  </a:lnTo>
                  <a:lnTo>
                    <a:pt x="18288000" y="736600"/>
                  </a:lnTo>
                  <a:lnTo>
                    <a:pt x="0" y="736600"/>
                  </a:lnTo>
                  <a:close/>
                </a:path>
              </a:pathLst>
            </a:custGeom>
            <a:solidFill>
              <a:srgbClr val="F0F7F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18288000" cy="77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2286000" y="4003895"/>
            <a:ext cx="13716000" cy="590550"/>
            <a:chOff x="0" y="0"/>
            <a:chExt cx="18288000" cy="7874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8288000" cy="787400"/>
            </a:xfrm>
            <a:custGeom>
              <a:avLst/>
              <a:gdLst/>
              <a:ahLst/>
              <a:cxnLst/>
              <a:rect l="l" t="t" r="r" b="b"/>
              <a:pathLst>
                <a:path w="18288000" h="787400">
                  <a:moveTo>
                    <a:pt x="0" y="0"/>
                  </a:moveTo>
                  <a:lnTo>
                    <a:pt x="18288000" y="0"/>
                  </a:lnTo>
                  <a:lnTo>
                    <a:pt x="18288000" y="787400"/>
                  </a:lnTo>
                  <a:lnTo>
                    <a:pt x="0" y="787400"/>
                  </a:lnTo>
                  <a:close/>
                </a:path>
              </a:pathLst>
            </a:custGeom>
            <a:solidFill>
              <a:srgbClr val="0C416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18288000" cy="825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286000" y="7813895"/>
            <a:ext cx="4572000" cy="640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97"/>
              </a:lnSpc>
            </a:pPr>
            <a:r>
              <a:rPr lang="en-US" sz="364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do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6858000" y="7813895"/>
            <a:ext cx="4572000" cy="640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97"/>
              </a:lnSpc>
            </a:pPr>
            <a:r>
              <a:rPr lang="en-US" sz="364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did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1430000" y="7813895"/>
            <a:ext cx="4572000" cy="640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97"/>
              </a:lnSpc>
            </a:pPr>
            <a:r>
              <a:rPr lang="en-US" sz="3640" b="1">
                <a:solidFill>
                  <a:srgbClr val="FF0000"/>
                </a:solidFill>
                <a:latin typeface="Poppins Bold"/>
                <a:ea typeface="Poppins Bold"/>
                <a:cs typeface="Poppins Bold"/>
                <a:sym typeface="Poppins Bold"/>
              </a:rPr>
              <a:t>done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286000" y="7261445"/>
            <a:ext cx="4572000" cy="640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97"/>
              </a:lnSpc>
            </a:pPr>
            <a:r>
              <a:rPr lang="en-US" sz="364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write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6858000" y="7261445"/>
            <a:ext cx="4572000" cy="640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97"/>
              </a:lnSpc>
            </a:pPr>
            <a:r>
              <a:rPr lang="en-US" sz="364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wrote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1430000" y="7261445"/>
            <a:ext cx="4572000" cy="640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97"/>
              </a:lnSpc>
            </a:pPr>
            <a:r>
              <a:rPr lang="en-US" sz="3640" b="1">
                <a:solidFill>
                  <a:srgbClr val="FF0000"/>
                </a:solidFill>
                <a:latin typeface="Poppins Bold"/>
                <a:ea typeface="Poppins Bold"/>
                <a:cs typeface="Poppins Bold"/>
                <a:sym typeface="Poppins Bold"/>
              </a:rPr>
              <a:t>written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286000" y="6708995"/>
            <a:ext cx="4572000" cy="640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97"/>
              </a:lnSpc>
            </a:pPr>
            <a:r>
              <a:rPr lang="en-US" sz="364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see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6858000" y="6708995"/>
            <a:ext cx="4572000" cy="640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97"/>
              </a:lnSpc>
            </a:pPr>
            <a:r>
              <a:rPr lang="en-US" sz="364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saw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1430000" y="6708995"/>
            <a:ext cx="4572000" cy="640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97"/>
              </a:lnSpc>
            </a:pPr>
            <a:r>
              <a:rPr lang="en-US" sz="3640" b="1">
                <a:solidFill>
                  <a:srgbClr val="FF0000"/>
                </a:solidFill>
                <a:latin typeface="Poppins Bold"/>
                <a:ea typeface="Poppins Bold"/>
                <a:cs typeface="Poppins Bold"/>
                <a:sym typeface="Poppins Bold"/>
              </a:rPr>
              <a:t>seen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286000" y="6156545"/>
            <a:ext cx="4572000" cy="640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97"/>
              </a:lnSpc>
            </a:pPr>
            <a:r>
              <a:rPr lang="en-US" sz="364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go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6858000" y="6156545"/>
            <a:ext cx="4572000" cy="640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97"/>
              </a:lnSpc>
            </a:pPr>
            <a:r>
              <a:rPr lang="en-US" sz="364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went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1430000" y="6156545"/>
            <a:ext cx="4572000" cy="640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97"/>
              </a:lnSpc>
            </a:pPr>
            <a:r>
              <a:rPr lang="en-US" sz="3640" b="1">
                <a:solidFill>
                  <a:srgbClr val="FF0000"/>
                </a:solidFill>
                <a:latin typeface="Poppins Bold"/>
                <a:ea typeface="Poppins Bold"/>
                <a:cs typeface="Poppins Bold"/>
                <a:sym typeface="Poppins Bold"/>
              </a:rPr>
              <a:t>gone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2286000" y="5604095"/>
            <a:ext cx="4572000" cy="640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97"/>
              </a:lnSpc>
            </a:pPr>
            <a:r>
              <a:rPr lang="en-US" sz="364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eat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6858000" y="5604095"/>
            <a:ext cx="4572000" cy="640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97"/>
              </a:lnSpc>
            </a:pPr>
            <a:r>
              <a:rPr lang="en-US" sz="364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ate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1430000" y="5604095"/>
            <a:ext cx="4572000" cy="640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97"/>
              </a:lnSpc>
            </a:pPr>
            <a:r>
              <a:rPr lang="en-US" sz="3640" b="1">
                <a:solidFill>
                  <a:srgbClr val="FF0000"/>
                </a:solidFill>
                <a:latin typeface="Poppins Bold"/>
                <a:ea typeface="Poppins Bold"/>
                <a:cs typeface="Poppins Bold"/>
                <a:sym typeface="Poppins Bold"/>
              </a:rPr>
              <a:t>eaten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2286000" y="5051645"/>
            <a:ext cx="4572000" cy="640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97"/>
              </a:lnSpc>
            </a:pPr>
            <a:r>
              <a:rPr lang="en-US" sz="364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play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6858000" y="5051645"/>
            <a:ext cx="4572000" cy="640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97"/>
              </a:lnSpc>
            </a:pPr>
            <a:r>
              <a:rPr lang="en-US" sz="364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played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1430000" y="5051645"/>
            <a:ext cx="4572000" cy="640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97"/>
              </a:lnSpc>
            </a:pPr>
            <a:r>
              <a:rPr lang="en-US" sz="3640" b="1">
                <a:solidFill>
                  <a:srgbClr val="FF0000"/>
                </a:solidFill>
                <a:latin typeface="Poppins Bold"/>
                <a:ea typeface="Poppins Bold"/>
                <a:cs typeface="Poppins Bold"/>
                <a:sym typeface="Poppins Bold"/>
              </a:rPr>
              <a:t>played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2286000" y="4499195"/>
            <a:ext cx="4572000" cy="640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97"/>
              </a:lnSpc>
            </a:pPr>
            <a:r>
              <a:rPr lang="en-US" sz="364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work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6858000" y="4499195"/>
            <a:ext cx="4572000" cy="640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97"/>
              </a:lnSpc>
            </a:pPr>
            <a:r>
              <a:rPr lang="en-US" sz="364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worked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11430000" y="4499195"/>
            <a:ext cx="4572000" cy="640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97"/>
              </a:lnSpc>
            </a:pPr>
            <a:r>
              <a:rPr lang="en-US" sz="3640" b="1">
                <a:solidFill>
                  <a:srgbClr val="FF0000"/>
                </a:solidFill>
                <a:latin typeface="Poppins Bold"/>
                <a:ea typeface="Poppins Bold"/>
                <a:cs typeface="Poppins Bold"/>
                <a:sym typeface="Poppins Bold"/>
              </a:rPr>
              <a:t>worked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2286000" y="3899120"/>
            <a:ext cx="4572000" cy="6912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72"/>
              </a:lnSpc>
            </a:pPr>
            <a:r>
              <a:rPr lang="en-US" sz="3908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Verb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6858000" y="3899120"/>
            <a:ext cx="4572000" cy="6912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72"/>
              </a:lnSpc>
            </a:pPr>
            <a:r>
              <a:rPr lang="en-US" sz="3908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Past Simple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11430000" y="3899120"/>
            <a:ext cx="4572000" cy="6912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72"/>
              </a:lnSpc>
            </a:pPr>
            <a:r>
              <a:rPr lang="en-US" sz="3908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Past Participle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93" b="-905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981309" y="2003860"/>
            <a:ext cx="16325382" cy="7254440"/>
            <a:chOff x="0" y="0"/>
            <a:chExt cx="4299689" cy="191063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99689" cy="1910635"/>
            </a:xfrm>
            <a:custGeom>
              <a:avLst/>
              <a:gdLst/>
              <a:ahLst/>
              <a:cxnLst/>
              <a:rect l="l" t="t" r="r" b="b"/>
              <a:pathLst>
                <a:path w="4299689" h="1910635">
                  <a:moveTo>
                    <a:pt x="7113" y="0"/>
                  </a:moveTo>
                  <a:lnTo>
                    <a:pt x="4292576" y="0"/>
                  </a:lnTo>
                  <a:cubicBezTo>
                    <a:pt x="4296504" y="0"/>
                    <a:pt x="4299689" y="3185"/>
                    <a:pt x="4299689" y="7113"/>
                  </a:cubicBezTo>
                  <a:lnTo>
                    <a:pt x="4299689" y="1903521"/>
                  </a:lnTo>
                  <a:cubicBezTo>
                    <a:pt x="4299689" y="1905408"/>
                    <a:pt x="4298940" y="1907217"/>
                    <a:pt x="4297606" y="1908551"/>
                  </a:cubicBezTo>
                  <a:cubicBezTo>
                    <a:pt x="4296271" y="1909885"/>
                    <a:pt x="4294462" y="1910635"/>
                    <a:pt x="4292576" y="1910635"/>
                  </a:cubicBezTo>
                  <a:lnTo>
                    <a:pt x="7113" y="1910635"/>
                  </a:lnTo>
                  <a:cubicBezTo>
                    <a:pt x="5227" y="1910635"/>
                    <a:pt x="3417" y="1909885"/>
                    <a:pt x="2083" y="1908551"/>
                  </a:cubicBezTo>
                  <a:cubicBezTo>
                    <a:pt x="749" y="1907217"/>
                    <a:pt x="0" y="1905408"/>
                    <a:pt x="0" y="1903521"/>
                  </a:cubicBezTo>
                  <a:lnTo>
                    <a:pt x="0" y="7113"/>
                  </a:lnTo>
                  <a:cubicBezTo>
                    <a:pt x="0" y="3185"/>
                    <a:pt x="3185" y="0"/>
                    <a:pt x="7113" y="0"/>
                  </a:cubicBez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4299689" cy="19582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H="1">
            <a:off x="16521354" y="8828397"/>
            <a:ext cx="3509421" cy="2917206"/>
          </a:xfrm>
          <a:custGeom>
            <a:avLst/>
            <a:gdLst/>
            <a:ahLst/>
            <a:cxnLst/>
            <a:rect l="l" t="t" r="r" b="b"/>
            <a:pathLst>
              <a:path w="3509421" h="2917206">
                <a:moveTo>
                  <a:pt x="3509421" y="0"/>
                </a:moveTo>
                <a:lnTo>
                  <a:pt x="0" y="0"/>
                </a:lnTo>
                <a:lnTo>
                  <a:pt x="0" y="2917206"/>
                </a:lnTo>
                <a:lnTo>
                  <a:pt x="3509421" y="2917206"/>
                </a:lnTo>
                <a:lnTo>
                  <a:pt x="350942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0491668" flipH="1">
            <a:off x="-754174" y="-207498"/>
            <a:ext cx="2529104" cy="2102317"/>
          </a:xfrm>
          <a:custGeom>
            <a:avLst/>
            <a:gdLst/>
            <a:ahLst/>
            <a:cxnLst/>
            <a:rect l="l" t="t" r="r" b="b"/>
            <a:pathLst>
              <a:path w="2529104" h="2102317">
                <a:moveTo>
                  <a:pt x="2529104" y="0"/>
                </a:moveTo>
                <a:lnTo>
                  <a:pt x="0" y="0"/>
                </a:lnTo>
                <a:lnTo>
                  <a:pt x="0" y="2102317"/>
                </a:lnTo>
                <a:lnTo>
                  <a:pt x="2529104" y="2102317"/>
                </a:lnTo>
                <a:lnTo>
                  <a:pt x="252910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2544326">
            <a:off x="-637160" y="9143988"/>
            <a:ext cx="3142156" cy="2882928"/>
          </a:xfrm>
          <a:custGeom>
            <a:avLst/>
            <a:gdLst/>
            <a:ahLst/>
            <a:cxnLst/>
            <a:rect l="l" t="t" r="r" b="b"/>
            <a:pathLst>
              <a:path w="3142156" h="2882928">
                <a:moveTo>
                  <a:pt x="0" y="0"/>
                </a:moveTo>
                <a:lnTo>
                  <a:pt x="3142157" y="0"/>
                </a:lnTo>
                <a:lnTo>
                  <a:pt x="3142157" y="2882928"/>
                </a:lnTo>
                <a:lnTo>
                  <a:pt x="0" y="28829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/>
          <p:nvPr/>
        </p:nvGrpSpPr>
        <p:grpSpPr>
          <a:xfrm>
            <a:off x="4569265" y="2805882"/>
            <a:ext cx="9149470" cy="823248"/>
            <a:chOff x="0" y="0"/>
            <a:chExt cx="3952642" cy="35565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952642" cy="355650"/>
            </a:xfrm>
            <a:custGeom>
              <a:avLst/>
              <a:gdLst/>
              <a:ahLst/>
              <a:cxnLst/>
              <a:rect l="l" t="t" r="r" b="b"/>
              <a:pathLst>
                <a:path w="3952642" h="355650">
                  <a:moveTo>
                    <a:pt x="21154" y="0"/>
                  </a:moveTo>
                  <a:lnTo>
                    <a:pt x="3931488" y="0"/>
                  </a:lnTo>
                  <a:cubicBezTo>
                    <a:pt x="3937098" y="0"/>
                    <a:pt x="3942479" y="2229"/>
                    <a:pt x="3946446" y="6196"/>
                  </a:cubicBezTo>
                  <a:cubicBezTo>
                    <a:pt x="3950414" y="10163"/>
                    <a:pt x="3952642" y="15544"/>
                    <a:pt x="3952642" y="21154"/>
                  </a:cubicBezTo>
                  <a:lnTo>
                    <a:pt x="3952642" y="334496"/>
                  </a:lnTo>
                  <a:cubicBezTo>
                    <a:pt x="3952642" y="340106"/>
                    <a:pt x="3950414" y="345487"/>
                    <a:pt x="3946446" y="349454"/>
                  </a:cubicBezTo>
                  <a:cubicBezTo>
                    <a:pt x="3942479" y="353421"/>
                    <a:pt x="3937098" y="355650"/>
                    <a:pt x="3931488" y="355650"/>
                  </a:cubicBezTo>
                  <a:lnTo>
                    <a:pt x="21154" y="355650"/>
                  </a:lnTo>
                  <a:cubicBezTo>
                    <a:pt x="15544" y="355650"/>
                    <a:pt x="10163" y="353421"/>
                    <a:pt x="6196" y="349454"/>
                  </a:cubicBezTo>
                  <a:cubicBezTo>
                    <a:pt x="2229" y="345487"/>
                    <a:pt x="0" y="340106"/>
                    <a:pt x="0" y="334496"/>
                  </a:cubicBezTo>
                  <a:lnTo>
                    <a:pt x="0" y="21154"/>
                  </a:lnTo>
                  <a:cubicBezTo>
                    <a:pt x="0" y="15544"/>
                    <a:pt x="2229" y="10163"/>
                    <a:pt x="6196" y="6196"/>
                  </a:cubicBezTo>
                  <a:cubicBezTo>
                    <a:pt x="10163" y="2229"/>
                    <a:pt x="15544" y="0"/>
                    <a:pt x="21154" y="0"/>
                  </a:cubicBez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3952642" cy="4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6261613" y="4103709"/>
            <a:ext cx="5764775" cy="3202655"/>
          </a:xfrm>
          <a:custGeom>
            <a:avLst/>
            <a:gdLst/>
            <a:ahLst/>
            <a:cxnLst/>
            <a:rect l="l" t="t" r="r" b="b"/>
            <a:pathLst>
              <a:path w="5764775" h="3202655">
                <a:moveTo>
                  <a:pt x="0" y="0"/>
                </a:moveTo>
                <a:lnTo>
                  <a:pt x="5764774" y="0"/>
                </a:lnTo>
                <a:lnTo>
                  <a:pt x="5764774" y="3202655"/>
                </a:lnTo>
                <a:lnTo>
                  <a:pt x="0" y="32026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9524" b="-19524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1963052" y="273481"/>
            <a:ext cx="14361897" cy="137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7999">
                <a:solidFill>
                  <a:srgbClr val="FFDE59"/>
                </a:solidFill>
                <a:latin typeface="Lilita One"/>
                <a:ea typeface="Lilita One"/>
                <a:cs typeface="Lilita One"/>
                <a:sym typeface="Lilita One"/>
              </a:rPr>
              <a:t>Example Sentences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732115" y="9540920"/>
            <a:ext cx="10823771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Games</a:t>
            </a:r>
            <a:r>
              <a:rPr lang="en-US" sz="3000" b="1">
                <a:solidFill>
                  <a:srgbClr val="1B89E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4</a:t>
            </a:r>
            <a:r>
              <a:rPr lang="en-US" sz="30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esl.com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646380" y="2877641"/>
            <a:ext cx="8995240" cy="659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21"/>
              </a:lnSpc>
              <a:spcBef>
                <a:spcPct val="0"/>
              </a:spcBef>
            </a:pPr>
            <a:r>
              <a:rPr lang="en-US" sz="3657" b="1" dirty="0">
                <a:solidFill>
                  <a:srgbClr val="0097B2"/>
                </a:solidFill>
                <a:latin typeface="Poppins Bold"/>
                <a:ea typeface="Poppins Bold"/>
                <a:cs typeface="Poppins Bold"/>
                <a:sym typeface="Poppins Bold"/>
              </a:rPr>
              <a:t>Subject</a:t>
            </a:r>
            <a:r>
              <a:rPr lang="en-US" sz="3657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+ </a:t>
            </a:r>
            <a:r>
              <a:rPr lang="en-US" sz="3657" b="1" dirty="0">
                <a:solidFill>
                  <a:srgbClr val="FF66C4"/>
                </a:solidFill>
                <a:latin typeface="Poppins Bold"/>
                <a:ea typeface="Poppins Bold"/>
                <a:cs typeface="Poppins Bold"/>
                <a:sym typeface="Poppins Bold"/>
              </a:rPr>
              <a:t>have/has</a:t>
            </a:r>
            <a:r>
              <a:rPr lang="en-US" sz="3657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+ </a:t>
            </a:r>
            <a:r>
              <a:rPr lang="en-US" sz="3657" b="1" dirty="0">
                <a:solidFill>
                  <a:srgbClr val="FF0000"/>
                </a:solidFill>
                <a:latin typeface="Poppins Bold"/>
                <a:ea typeface="Poppins Bold"/>
                <a:cs typeface="Poppins Bold"/>
                <a:sym typeface="Poppins Bold"/>
              </a:rPr>
              <a:t>past participle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615578" y="2256755"/>
            <a:ext cx="5056843" cy="44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Present Perfect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512927" y="7619018"/>
            <a:ext cx="13262147" cy="993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19"/>
              </a:lnSpc>
              <a:spcBef>
                <a:spcPct val="0"/>
              </a:spcBef>
            </a:pPr>
            <a:r>
              <a:rPr lang="en-US" sz="5513" b="1" i="1" dirty="0">
                <a:solidFill>
                  <a:srgbClr val="0097B2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I</a:t>
            </a:r>
            <a:r>
              <a:rPr lang="en-US" sz="5513" b="1" i="1" dirty="0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 </a:t>
            </a:r>
            <a:r>
              <a:rPr lang="en-US" sz="5513" b="1" i="1" dirty="0">
                <a:solidFill>
                  <a:srgbClr val="FF66C4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have</a:t>
            </a:r>
            <a:r>
              <a:rPr lang="en-US" sz="5513" b="1" i="1" dirty="0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 </a:t>
            </a:r>
            <a:r>
              <a:rPr lang="en-US" sz="5513" b="1" i="1" dirty="0">
                <a:solidFill>
                  <a:srgbClr val="FF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eaten</a:t>
            </a:r>
            <a:r>
              <a:rPr lang="en-US" sz="5513" b="1" i="1" dirty="0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 breakfast.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93" b="-905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981309" y="2003860"/>
            <a:ext cx="16325382" cy="7254440"/>
            <a:chOff x="0" y="0"/>
            <a:chExt cx="4299689" cy="191063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99689" cy="1910635"/>
            </a:xfrm>
            <a:custGeom>
              <a:avLst/>
              <a:gdLst/>
              <a:ahLst/>
              <a:cxnLst/>
              <a:rect l="l" t="t" r="r" b="b"/>
              <a:pathLst>
                <a:path w="4299689" h="1910635">
                  <a:moveTo>
                    <a:pt x="7113" y="0"/>
                  </a:moveTo>
                  <a:lnTo>
                    <a:pt x="4292576" y="0"/>
                  </a:lnTo>
                  <a:cubicBezTo>
                    <a:pt x="4296504" y="0"/>
                    <a:pt x="4299689" y="3185"/>
                    <a:pt x="4299689" y="7113"/>
                  </a:cubicBezTo>
                  <a:lnTo>
                    <a:pt x="4299689" y="1903521"/>
                  </a:lnTo>
                  <a:cubicBezTo>
                    <a:pt x="4299689" y="1905408"/>
                    <a:pt x="4298940" y="1907217"/>
                    <a:pt x="4297606" y="1908551"/>
                  </a:cubicBezTo>
                  <a:cubicBezTo>
                    <a:pt x="4296271" y="1909885"/>
                    <a:pt x="4294462" y="1910635"/>
                    <a:pt x="4292576" y="1910635"/>
                  </a:cubicBezTo>
                  <a:lnTo>
                    <a:pt x="7113" y="1910635"/>
                  </a:lnTo>
                  <a:cubicBezTo>
                    <a:pt x="5227" y="1910635"/>
                    <a:pt x="3417" y="1909885"/>
                    <a:pt x="2083" y="1908551"/>
                  </a:cubicBezTo>
                  <a:cubicBezTo>
                    <a:pt x="749" y="1907217"/>
                    <a:pt x="0" y="1905408"/>
                    <a:pt x="0" y="1903521"/>
                  </a:cubicBezTo>
                  <a:lnTo>
                    <a:pt x="0" y="7113"/>
                  </a:lnTo>
                  <a:cubicBezTo>
                    <a:pt x="0" y="3185"/>
                    <a:pt x="3185" y="0"/>
                    <a:pt x="7113" y="0"/>
                  </a:cubicBez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4299689" cy="19582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H="1">
            <a:off x="16521354" y="8828397"/>
            <a:ext cx="3509421" cy="2917206"/>
          </a:xfrm>
          <a:custGeom>
            <a:avLst/>
            <a:gdLst/>
            <a:ahLst/>
            <a:cxnLst/>
            <a:rect l="l" t="t" r="r" b="b"/>
            <a:pathLst>
              <a:path w="3509421" h="2917206">
                <a:moveTo>
                  <a:pt x="3509421" y="0"/>
                </a:moveTo>
                <a:lnTo>
                  <a:pt x="0" y="0"/>
                </a:lnTo>
                <a:lnTo>
                  <a:pt x="0" y="2917206"/>
                </a:lnTo>
                <a:lnTo>
                  <a:pt x="3509421" y="2917206"/>
                </a:lnTo>
                <a:lnTo>
                  <a:pt x="350942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0491668" flipH="1">
            <a:off x="-754174" y="-207498"/>
            <a:ext cx="2529104" cy="2102317"/>
          </a:xfrm>
          <a:custGeom>
            <a:avLst/>
            <a:gdLst/>
            <a:ahLst/>
            <a:cxnLst/>
            <a:rect l="l" t="t" r="r" b="b"/>
            <a:pathLst>
              <a:path w="2529104" h="2102317">
                <a:moveTo>
                  <a:pt x="2529104" y="0"/>
                </a:moveTo>
                <a:lnTo>
                  <a:pt x="0" y="0"/>
                </a:lnTo>
                <a:lnTo>
                  <a:pt x="0" y="2102317"/>
                </a:lnTo>
                <a:lnTo>
                  <a:pt x="2529104" y="2102317"/>
                </a:lnTo>
                <a:lnTo>
                  <a:pt x="252910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2544326">
            <a:off x="-637160" y="9143988"/>
            <a:ext cx="3142156" cy="2882928"/>
          </a:xfrm>
          <a:custGeom>
            <a:avLst/>
            <a:gdLst/>
            <a:ahLst/>
            <a:cxnLst/>
            <a:rect l="l" t="t" r="r" b="b"/>
            <a:pathLst>
              <a:path w="3142156" h="2882928">
                <a:moveTo>
                  <a:pt x="0" y="0"/>
                </a:moveTo>
                <a:lnTo>
                  <a:pt x="3142157" y="0"/>
                </a:lnTo>
                <a:lnTo>
                  <a:pt x="3142157" y="2882928"/>
                </a:lnTo>
                <a:lnTo>
                  <a:pt x="0" y="28829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/>
          <p:nvPr/>
        </p:nvGrpSpPr>
        <p:grpSpPr>
          <a:xfrm>
            <a:off x="4569265" y="2805882"/>
            <a:ext cx="9149470" cy="823248"/>
            <a:chOff x="0" y="0"/>
            <a:chExt cx="3952642" cy="35565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952642" cy="355650"/>
            </a:xfrm>
            <a:custGeom>
              <a:avLst/>
              <a:gdLst/>
              <a:ahLst/>
              <a:cxnLst/>
              <a:rect l="l" t="t" r="r" b="b"/>
              <a:pathLst>
                <a:path w="3952642" h="355650">
                  <a:moveTo>
                    <a:pt x="21154" y="0"/>
                  </a:moveTo>
                  <a:lnTo>
                    <a:pt x="3931488" y="0"/>
                  </a:lnTo>
                  <a:cubicBezTo>
                    <a:pt x="3937098" y="0"/>
                    <a:pt x="3942479" y="2229"/>
                    <a:pt x="3946446" y="6196"/>
                  </a:cubicBezTo>
                  <a:cubicBezTo>
                    <a:pt x="3950414" y="10163"/>
                    <a:pt x="3952642" y="15544"/>
                    <a:pt x="3952642" y="21154"/>
                  </a:cubicBezTo>
                  <a:lnTo>
                    <a:pt x="3952642" y="334496"/>
                  </a:lnTo>
                  <a:cubicBezTo>
                    <a:pt x="3952642" y="340106"/>
                    <a:pt x="3950414" y="345487"/>
                    <a:pt x="3946446" y="349454"/>
                  </a:cubicBezTo>
                  <a:cubicBezTo>
                    <a:pt x="3942479" y="353421"/>
                    <a:pt x="3937098" y="355650"/>
                    <a:pt x="3931488" y="355650"/>
                  </a:cubicBezTo>
                  <a:lnTo>
                    <a:pt x="21154" y="355650"/>
                  </a:lnTo>
                  <a:cubicBezTo>
                    <a:pt x="15544" y="355650"/>
                    <a:pt x="10163" y="353421"/>
                    <a:pt x="6196" y="349454"/>
                  </a:cubicBezTo>
                  <a:cubicBezTo>
                    <a:pt x="2229" y="345487"/>
                    <a:pt x="0" y="340106"/>
                    <a:pt x="0" y="334496"/>
                  </a:cubicBezTo>
                  <a:lnTo>
                    <a:pt x="0" y="21154"/>
                  </a:lnTo>
                  <a:cubicBezTo>
                    <a:pt x="0" y="15544"/>
                    <a:pt x="2229" y="10163"/>
                    <a:pt x="6196" y="6196"/>
                  </a:cubicBezTo>
                  <a:cubicBezTo>
                    <a:pt x="10163" y="2229"/>
                    <a:pt x="15544" y="0"/>
                    <a:pt x="21154" y="0"/>
                  </a:cubicBez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3952642" cy="4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6261613" y="4103709"/>
            <a:ext cx="5764775" cy="3202655"/>
          </a:xfrm>
          <a:custGeom>
            <a:avLst/>
            <a:gdLst/>
            <a:ahLst/>
            <a:cxnLst/>
            <a:rect l="l" t="t" r="r" b="b"/>
            <a:pathLst>
              <a:path w="5764775" h="3202655">
                <a:moveTo>
                  <a:pt x="0" y="0"/>
                </a:moveTo>
                <a:lnTo>
                  <a:pt x="5764774" y="0"/>
                </a:lnTo>
                <a:lnTo>
                  <a:pt x="5764774" y="3202655"/>
                </a:lnTo>
                <a:lnTo>
                  <a:pt x="0" y="32026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17899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1963052" y="273481"/>
            <a:ext cx="14361897" cy="137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7999">
                <a:solidFill>
                  <a:srgbClr val="FFDE59"/>
                </a:solidFill>
                <a:latin typeface="Lilita One"/>
                <a:ea typeface="Lilita One"/>
                <a:cs typeface="Lilita One"/>
                <a:sym typeface="Lilita One"/>
              </a:rPr>
              <a:t>Example Sentences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732115" y="9540920"/>
            <a:ext cx="10823771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Games</a:t>
            </a:r>
            <a:r>
              <a:rPr lang="en-US" sz="3000" b="1">
                <a:solidFill>
                  <a:srgbClr val="1B89E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4</a:t>
            </a:r>
            <a:r>
              <a:rPr lang="en-US" sz="30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esl.com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615578" y="2256755"/>
            <a:ext cx="5056843" cy="44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Present Perfect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444495" y="7619018"/>
            <a:ext cx="11399010" cy="993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19"/>
              </a:lnSpc>
              <a:spcBef>
                <a:spcPct val="0"/>
              </a:spcBef>
            </a:pPr>
            <a:r>
              <a:rPr lang="en-US" sz="5513" b="1" i="1">
                <a:solidFill>
                  <a:srgbClr val="0097B2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I</a:t>
            </a:r>
            <a:r>
              <a:rPr lang="en-US" sz="5513" b="1" i="1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 </a:t>
            </a:r>
            <a:r>
              <a:rPr lang="en-US" sz="5513" b="1" i="1">
                <a:solidFill>
                  <a:srgbClr val="FF66C4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have</a:t>
            </a:r>
            <a:r>
              <a:rPr lang="en-US" sz="5513" b="1" i="1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 </a:t>
            </a:r>
            <a:r>
              <a:rPr lang="en-US" sz="5513" b="1" i="1">
                <a:solidFill>
                  <a:srgbClr val="FF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finished</a:t>
            </a:r>
            <a:r>
              <a:rPr lang="en-US" sz="5513" b="1" i="1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 my homework.</a:t>
            </a:r>
          </a:p>
        </p:txBody>
      </p:sp>
      <p:sp>
        <p:nvSpPr>
          <p:cNvPr id="19" name="TextBox 15">
            <a:extLst>
              <a:ext uri="{FF2B5EF4-FFF2-40B4-BE49-F238E27FC236}">
                <a16:creationId xmlns:a16="http://schemas.microsoft.com/office/drawing/2014/main" id="{8F13515F-F6D9-0CAB-E06C-80B250972092}"/>
              </a:ext>
            </a:extLst>
          </p:cNvPr>
          <p:cNvSpPr txBox="1"/>
          <p:nvPr/>
        </p:nvSpPr>
        <p:spPr>
          <a:xfrm>
            <a:off x="4646380" y="2877641"/>
            <a:ext cx="8995240" cy="659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21"/>
              </a:lnSpc>
              <a:spcBef>
                <a:spcPct val="0"/>
              </a:spcBef>
            </a:pPr>
            <a:r>
              <a:rPr lang="en-US" sz="3657" b="1" dirty="0">
                <a:solidFill>
                  <a:srgbClr val="0097B2"/>
                </a:solidFill>
                <a:latin typeface="Poppins Bold"/>
                <a:ea typeface="Poppins Bold"/>
                <a:cs typeface="Poppins Bold"/>
                <a:sym typeface="Poppins Bold"/>
              </a:rPr>
              <a:t>Subject</a:t>
            </a:r>
            <a:r>
              <a:rPr lang="en-US" sz="3657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+ </a:t>
            </a:r>
            <a:r>
              <a:rPr lang="en-US" sz="3657" b="1" dirty="0">
                <a:solidFill>
                  <a:srgbClr val="FF66C4"/>
                </a:solidFill>
                <a:latin typeface="Poppins Bold"/>
                <a:ea typeface="Poppins Bold"/>
                <a:cs typeface="Poppins Bold"/>
                <a:sym typeface="Poppins Bold"/>
              </a:rPr>
              <a:t>have/has</a:t>
            </a:r>
            <a:r>
              <a:rPr lang="en-US" sz="3657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+ </a:t>
            </a:r>
            <a:r>
              <a:rPr lang="en-US" sz="3657" b="1" dirty="0">
                <a:solidFill>
                  <a:srgbClr val="FF0000"/>
                </a:solidFill>
                <a:latin typeface="Poppins Bold"/>
                <a:ea typeface="Poppins Bold"/>
                <a:cs typeface="Poppins Bold"/>
                <a:sym typeface="Poppins Bold"/>
              </a:rPr>
              <a:t>past participle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93" b="-905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981309" y="2003860"/>
            <a:ext cx="16325382" cy="7254440"/>
            <a:chOff x="0" y="0"/>
            <a:chExt cx="4299689" cy="191063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99689" cy="1910635"/>
            </a:xfrm>
            <a:custGeom>
              <a:avLst/>
              <a:gdLst/>
              <a:ahLst/>
              <a:cxnLst/>
              <a:rect l="l" t="t" r="r" b="b"/>
              <a:pathLst>
                <a:path w="4299689" h="1910635">
                  <a:moveTo>
                    <a:pt x="7113" y="0"/>
                  </a:moveTo>
                  <a:lnTo>
                    <a:pt x="4292576" y="0"/>
                  </a:lnTo>
                  <a:cubicBezTo>
                    <a:pt x="4296504" y="0"/>
                    <a:pt x="4299689" y="3185"/>
                    <a:pt x="4299689" y="7113"/>
                  </a:cubicBezTo>
                  <a:lnTo>
                    <a:pt x="4299689" y="1903521"/>
                  </a:lnTo>
                  <a:cubicBezTo>
                    <a:pt x="4299689" y="1905408"/>
                    <a:pt x="4298940" y="1907217"/>
                    <a:pt x="4297606" y="1908551"/>
                  </a:cubicBezTo>
                  <a:cubicBezTo>
                    <a:pt x="4296271" y="1909885"/>
                    <a:pt x="4294462" y="1910635"/>
                    <a:pt x="4292576" y="1910635"/>
                  </a:cubicBezTo>
                  <a:lnTo>
                    <a:pt x="7113" y="1910635"/>
                  </a:lnTo>
                  <a:cubicBezTo>
                    <a:pt x="5227" y="1910635"/>
                    <a:pt x="3417" y="1909885"/>
                    <a:pt x="2083" y="1908551"/>
                  </a:cubicBezTo>
                  <a:cubicBezTo>
                    <a:pt x="749" y="1907217"/>
                    <a:pt x="0" y="1905408"/>
                    <a:pt x="0" y="1903521"/>
                  </a:cubicBezTo>
                  <a:lnTo>
                    <a:pt x="0" y="7113"/>
                  </a:lnTo>
                  <a:cubicBezTo>
                    <a:pt x="0" y="3185"/>
                    <a:pt x="3185" y="0"/>
                    <a:pt x="7113" y="0"/>
                  </a:cubicBez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4299689" cy="19582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H="1">
            <a:off x="16521354" y="8828397"/>
            <a:ext cx="3509421" cy="2917206"/>
          </a:xfrm>
          <a:custGeom>
            <a:avLst/>
            <a:gdLst/>
            <a:ahLst/>
            <a:cxnLst/>
            <a:rect l="l" t="t" r="r" b="b"/>
            <a:pathLst>
              <a:path w="3509421" h="2917206">
                <a:moveTo>
                  <a:pt x="3509421" y="0"/>
                </a:moveTo>
                <a:lnTo>
                  <a:pt x="0" y="0"/>
                </a:lnTo>
                <a:lnTo>
                  <a:pt x="0" y="2917206"/>
                </a:lnTo>
                <a:lnTo>
                  <a:pt x="3509421" y="2917206"/>
                </a:lnTo>
                <a:lnTo>
                  <a:pt x="350942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0491668" flipH="1">
            <a:off x="-754174" y="-207498"/>
            <a:ext cx="2529104" cy="2102317"/>
          </a:xfrm>
          <a:custGeom>
            <a:avLst/>
            <a:gdLst/>
            <a:ahLst/>
            <a:cxnLst/>
            <a:rect l="l" t="t" r="r" b="b"/>
            <a:pathLst>
              <a:path w="2529104" h="2102317">
                <a:moveTo>
                  <a:pt x="2529104" y="0"/>
                </a:moveTo>
                <a:lnTo>
                  <a:pt x="0" y="0"/>
                </a:lnTo>
                <a:lnTo>
                  <a:pt x="0" y="2102317"/>
                </a:lnTo>
                <a:lnTo>
                  <a:pt x="2529104" y="2102317"/>
                </a:lnTo>
                <a:lnTo>
                  <a:pt x="252910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2544326">
            <a:off x="-637160" y="9143988"/>
            <a:ext cx="3142156" cy="2882928"/>
          </a:xfrm>
          <a:custGeom>
            <a:avLst/>
            <a:gdLst/>
            <a:ahLst/>
            <a:cxnLst/>
            <a:rect l="l" t="t" r="r" b="b"/>
            <a:pathLst>
              <a:path w="3142156" h="2882928">
                <a:moveTo>
                  <a:pt x="0" y="0"/>
                </a:moveTo>
                <a:lnTo>
                  <a:pt x="3142157" y="0"/>
                </a:lnTo>
                <a:lnTo>
                  <a:pt x="3142157" y="2882928"/>
                </a:lnTo>
                <a:lnTo>
                  <a:pt x="0" y="28829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/>
          <p:nvPr/>
        </p:nvGrpSpPr>
        <p:grpSpPr>
          <a:xfrm>
            <a:off x="4569265" y="2805882"/>
            <a:ext cx="9149470" cy="823248"/>
            <a:chOff x="0" y="0"/>
            <a:chExt cx="3952642" cy="35565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952642" cy="355650"/>
            </a:xfrm>
            <a:custGeom>
              <a:avLst/>
              <a:gdLst/>
              <a:ahLst/>
              <a:cxnLst/>
              <a:rect l="l" t="t" r="r" b="b"/>
              <a:pathLst>
                <a:path w="3952642" h="355650">
                  <a:moveTo>
                    <a:pt x="21154" y="0"/>
                  </a:moveTo>
                  <a:lnTo>
                    <a:pt x="3931488" y="0"/>
                  </a:lnTo>
                  <a:cubicBezTo>
                    <a:pt x="3937098" y="0"/>
                    <a:pt x="3942479" y="2229"/>
                    <a:pt x="3946446" y="6196"/>
                  </a:cubicBezTo>
                  <a:cubicBezTo>
                    <a:pt x="3950414" y="10163"/>
                    <a:pt x="3952642" y="15544"/>
                    <a:pt x="3952642" y="21154"/>
                  </a:cubicBezTo>
                  <a:lnTo>
                    <a:pt x="3952642" y="334496"/>
                  </a:lnTo>
                  <a:cubicBezTo>
                    <a:pt x="3952642" y="340106"/>
                    <a:pt x="3950414" y="345487"/>
                    <a:pt x="3946446" y="349454"/>
                  </a:cubicBezTo>
                  <a:cubicBezTo>
                    <a:pt x="3942479" y="353421"/>
                    <a:pt x="3937098" y="355650"/>
                    <a:pt x="3931488" y="355650"/>
                  </a:cubicBezTo>
                  <a:lnTo>
                    <a:pt x="21154" y="355650"/>
                  </a:lnTo>
                  <a:cubicBezTo>
                    <a:pt x="15544" y="355650"/>
                    <a:pt x="10163" y="353421"/>
                    <a:pt x="6196" y="349454"/>
                  </a:cubicBezTo>
                  <a:cubicBezTo>
                    <a:pt x="2229" y="345487"/>
                    <a:pt x="0" y="340106"/>
                    <a:pt x="0" y="334496"/>
                  </a:cubicBezTo>
                  <a:lnTo>
                    <a:pt x="0" y="21154"/>
                  </a:lnTo>
                  <a:cubicBezTo>
                    <a:pt x="0" y="15544"/>
                    <a:pt x="2229" y="10163"/>
                    <a:pt x="6196" y="6196"/>
                  </a:cubicBezTo>
                  <a:cubicBezTo>
                    <a:pt x="10163" y="2229"/>
                    <a:pt x="15544" y="0"/>
                    <a:pt x="21154" y="0"/>
                  </a:cubicBez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3952642" cy="4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6261613" y="4103709"/>
            <a:ext cx="5764775" cy="3202655"/>
          </a:xfrm>
          <a:custGeom>
            <a:avLst/>
            <a:gdLst/>
            <a:ahLst/>
            <a:cxnLst/>
            <a:rect l="l" t="t" r="r" b="b"/>
            <a:pathLst>
              <a:path w="5764775" h="3202655">
                <a:moveTo>
                  <a:pt x="0" y="0"/>
                </a:moveTo>
                <a:lnTo>
                  <a:pt x="5764774" y="0"/>
                </a:lnTo>
                <a:lnTo>
                  <a:pt x="5764774" y="3202655"/>
                </a:lnTo>
                <a:lnTo>
                  <a:pt x="0" y="32026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0412" b="-10412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1963052" y="273481"/>
            <a:ext cx="14361897" cy="137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7999">
                <a:solidFill>
                  <a:srgbClr val="FFDE59"/>
                </a:solidFill>
                <a:latin typeface="Lilita One"/>
                <a:ea typeface="Lilita One"/>
                <a:cs typeface="Lilita One"/>
                <a:sym typeface="Lilita One"/>
              </a:rPr>
              <a:t>Example Sentences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732115" y="9540920"/>
            <a:ext cx="10823771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Games</a:t>
            </a:r>
            <a:r>
              <a:rPr lang="en-US" sz="3000" b="1">
                <a:solidFill>
                  <a:srgbClr val="1B89E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4</a:t>
            </a:r>
            <a:r>
              <a:rPr lang="en-US" sz="30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esl.com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615578" y="2256755"/>
            <a:ext cx="5056843" cy="44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Present Perfect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512927" y="7619018"/>
            <a:ext cx="13262147" cy="993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19"/>
              </a:lnSpc>
              <a:spcBef>
                <a:spcPct val="0"/>
              </a:spcBef>
            </a:pPr>
            <a:r>
              <a:rPr lang="en-US" sz="5513" b="1" i="1">
                <a:solidFill>
                  <a:srgbClr val="0097B2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She</a:t>
            </a:r>
            <a:r>
              <a:rPr lang="en-US" sz="5513" b="1" i="1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 </a:t>
            </a:r>
            <a:r>
              <a:rPr lang="en-US" sz="5513" b="1" i="1">
                <a:solidFill>
                  <a:srgbClr val="FF66C4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has</a:t>
            </a:r>
            <a:r>
              <a:rPr lang="en-US" sz="5513" b="1" i="1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 </a:t>
            </a:r>
            <a:r>
              <a:rPr lang="en-US" sz="5513" b="1" i="1">
                <a:solidFill>
                  <a:srgbClr val="FF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visited</a:t>
            </a:r>
            <a:r>
              <a:rPr lang="en-US" sz="5513" b="1" i="1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 Paris three times.</a:t>
            </a:r>
          </a:p>
        </p:txBody>
      </p:sp>
      <p:sp>
        <p:nvSpPr>
          <p:cNvPr id="19" name="TextBox 15">
            <a:extLst>
              <a:ext uri="{FF2B5EF4-FFF2-40B4-BE49-F238E27FC236}">
                <a16:creationId xmlns:a16="http://schemas.microsoft.com/office/drawing/2014/main" id="{4D75A851-CD92-89EF-4939-121BFFBDF382}"/>
              </a:ext>
            </a:extLst>
          </p:cNvPr>
          <p:cNvSpPr txBox="1"/>
          <p:nvPr/>
        </p:nvSpPr>
        <p:spPr>
          <a:xfrm>
            <a:off x="4646380" y="2877641"/>
            <a:ext cx="8995240" cy="659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21"/>
              </a:lnSpc>
              <a:spcBef>
                <a:spcPct val="0"/>
              </a:spcBef>
            </a:pPr>
            <a:r>
              <a:rPr lang="en-US" sz="3657" b="1" dirty="0">
                <a:solidFill>
                  <a:srgbClr val="0097B2"/>
                </a:solidFill>
                <a:latin typeface="Poppins Bold"/>
                <a:ea typeface="Poppins Bold"/>
                <a:cs typeface="Poppins Bold"/>
                <a:sym typeface="Poppins Bold"/>
              </a:rPr>
              <a:t>Subject</a:t>
            </a:r>
            <a:r>
              <a:rPr lang="en-US" sz="3657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+ </a:t>
            </a:r>
            <a:r>
              <a:rPr lang="en-US" sz="3657" b="1" dirty="0">
                <a:solidFill>
                  <a:srgbClr val="FF66C4"/>
                </a:solidFill>
                <a:latin typeface="Poppins Bold"/>
                <a:ea typeface="Poppins Bold"/>
                <a:cs typeface="Poppins Bold"/>
                <a:sym typeface="Poppins Bold"/>
              </a:rPr>
              <a:t>have/has</a:t>
            </a:r>
            <a:r>
              <a:rPr lang="en-US" sz="3657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+ </a:t>
            </a:r>
            <a:r>
              <a:rPr lang="en-US" sz="3657" b="1" dirty="0">
                <a:solidFill>
                  <a:srgbClr val="FF0000"/>
                </a:solidFill>
                <a:latin typeface="Poppins Bold"/>
                <a:ea typeface="Poppins Bold"/>
                <a:cs typeface="Poppins Bold"/>
                <a:sym typeface="Poppins Bold"/>
              </a:rPr>
              <a:t>past participle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93" b="-905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981309" y="2003860"/>
            <a:ext cx="16325382" cy="7254440"/>
            <a:chOff x="0" y="0"/>
            <a:chExt cx="4299689" cy="191063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99689" cy="1910635"/>
            </a:xfrm>
            <a:custGeom>
              <a:avLst/>
              <a:gdLst/>
              <a:ahLst/>
              <a:cxnLst/>
              <a:rect l="l" t="t" r="r" b="b"/>
              <a:pathLst>
                <a:path w="4299689" h="1910635">
                  <a:moveTo>
                    <a:pt x="7113" y="0"/>
                  </a:moveTo>
                  <a:lnTo>
                    <a:pt x="4292576" y="0"/>
                  </a:lnTo>
                  <a:cubicBezTo>
                    <a:pt x="4296504" y="0"/>
                    <a:pt x="4299689" y="3185"/>
                    <a:pt x="4299689" y="7113"/>
                  </a:cubicBezTo>
                  <a:lnTo>
                    <a:pt x="4299689" y="1903521"/>
                  </a:lnTo>
                  <a:cubicBezTo>
                    <a:pt x="4299689" y="1905408"/>
                    <a:pt x="4298940" y="1907217"/>
                    <a:pt x="4297606" y="1908551"/>
                  </a:cubicBezTo>
                  <a:cubicBezTo>
                    <a:pt x="4296271" y="1909885"/>
                    <a:pt x="4294462" y="1910635"/>
                    <a:pt x="4292576" y="1910635"/>
                  </a:cubicBezTo>
                  <a:lnTo>
                    <a:pt x="7113" y="1910635"/>
                  </a:lnTo>
                  <a:cubicBezTo>
                    <a:pt x="5227" y="1910635"/>
                    <a:pt x="3417" y="1909885"/>
                    <a:pt x="2083" y="1908551"/>
                  </a:cubicBezTo>
                  <a:cubicBezTo>
                    <a:pt x="749" y="1907217"/>
                    <a:pt x="0" y="1905408"/>
                    <a:pt x="0" y="1903521"/>
                  </a:cubicBezTo>
                  <a:lnTo>
                    <a:pt x="0" y="7113"/>
                  </a:lnTo>
                  <a:cubicBezTo>
                    <a:pt x="0" y="3185"/>
                    <a:pt x="3185" y="0"/>
                    <a:pt x="7113" y="0"/>
                  </a:cubicBez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4299689" cy="19582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H="1">
            <a:off x="16521354" y="8828397"/>
            <a:ext cx="3509421" cy="2917206"/>
          </a:xfrm>
          <a:custGeom>
            <a:avLst/>
            <a:gdLst/>
            <a:ahLst/>
            <a:cxnLst/>
            <a:rect l="l" t="t" r="r" b="b"/>
            <a:pathLst>
              <a:path w="3509421" h="2917206">
                <a:moveTo>
                  <a:pt x="3509421" y="0"/>
                </a:moveTo>
                <a:lnTo>
                  <a:pt x="0" y="0"/>
                </a:lnTo>
                <a:lnTo>
                  <a:pt x="0" y="2917206"/>
                </a:lnTo>
                <a:lnTo>
                  <a:pt x="3509421" y="2917206"/>
                </a:lnTo>
                <a:lnTo>
                  <a:pt x="350942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0491668" flipH="1">
            <a:off x="-754174" y="-207498"/>
            <a:ext cx="2529104" cy="2102317"/>
          </a:xfrm>
          <a:custGeom>
            <a:avLst/>
            <a:gdLst/>
            <a:ahLst/>
            <a:cxnLst/>
            <a:rect l="l" t="t" r="r" b="b"/>
            <a:pathLst>
              <a:path w="2529104" h="2102317">
                <a:moveTo>
                  <a:pt x="2529104" y="0"/>
                </a:moveTo>
                <a:lnTo>
                  <a:pt x="0" y="0"/>
                </a:lnTo>
                <a:lnTo>
                  <a:pt x="0" y="2102317"/>
                </a:lnTo>
                <a:lnTo>
                  <a:pt x="2529104" y="2102317"/>
                </a:lnTo>
                <a:lnTo>
                  <a:pt x="252910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2544326">
            <a:off x="-637160" y="9143988"/>
            <a:ext cx="3142156" cy="2882928"/>
          </a:xfrm>
          <a:custGeom>
            <a:avLst/>
            <a:gdLst/>
            <a:ahLst/>
            <a:cxnLst/>
            <a:rect l="l" t="t" r="r" b="b"/>
            <a:pathLst>
              <a:path w="3142156" h="2882928">
                <a:moveTo>
                  <a:pt x="0" y="0"/>
                </a:moveTo>
                <a:lnTo>
                  <a:pt x="3142157" y="0"/>
                </a:lnTo>
                <a:lnTo>
                  <a:pt x="3142157" y="2882928"/>
                </a:lnTo>
                <a:lnTo>
                  <a:pt x="0" y="28829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/>
          <p:nvPr/>
        </p:nvGrpSpPr>
        <p:grpSpPr>
          <a:xfrm>
            <a:off x="4569265" y="2805882"/>
            <a:ext cx="9149470" cy="823248"/>
            <a:chOff x="0" y="0"/>
            <a:chExt cx="3952642" cy="35565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952642" cy="355650"/>
            </a:xfrm>
            <a:custGeom>
              <a:avLst/>
              <a:gdLst/>
              <a:ahLst/>
              <a:cxnLst/>
              <a:rect l="l" t="t" r="r" b="b"/>
              <a:pathLst>
                <a:path w="3952642" h="355650">
                  <a:moveTo>
                    <a:pt x="21154" y="0"/>
                  </a:moveTo>
                  <a:lnTo>
                    <a:pt x="3931488" y="0"/>
                  </a:lnTo>
                  <a:cubicBezTo>
                    <a:pt x="3937098" y="0"/>
                    <a:pt x="3942479" y="2229"/>
                    <a:pt x="3946446" y="6196"/>
                  </a:cubicBezTo>
                  <a:cubicBezTo>
                    <a:pt x="3950414" y="10163"/>
                    <a:pt x="3952642" y="15544"/>
                    <a:pt x="3952642" y="21154"/>
                  </a:cubicBezTo>
                  <a:lnTo>
                    <a:pt x="3952642" y="334496"/>
                  </a:lnTo>
                  <a:cubicBezTo>
                    <a:pt x="3952642" y="340106"/>
                    <a:pt x="3950414" y="345487"/>
                    <a:pt x="3946446" y="349454"/>
                  </a:cubicBezTo>
                  <a:cubicBezTo>
                    <a:pt x="3942479" y="353421"/>
                    <a:pt x="3937098" y="355650"/>
                    <a:pt x="3931488" y="355650"/>
                  </a:cubicBezTo>
                  <a:lnTo>
                    <a:pt x="21154" y="355650"/>
                  </a:lnTo>
                  <a:cubicBezTo>
                    <a:pt x="15544" y="355650"/>
                    <a:pt x="10163" y="353421"/>
                    <a:pt x="6196" y="349454"/>
                  </a:cubicBezTo>
                  <a:cubicBezTo>
                    <a:pt x="2229" y="345487"/>
                    <a:pt x="0" y="340106"/>
                    <a:pt x="0" y="334496"/>
                  </a:cubicBezTo>
                  <a:lnTo>
                    <a:pt x="0" y="21154"/>
                  </a:lnTo>
                  <a:cubicBezTo>
                    <a:pt x="0" y="15544"/>
                    <a:pt x="2229" y="10163"/>
                    <a:pt x="6196" y="6196"/>
                  </a:cubicBezTo>
                  <a:cubicBezTo>
                    <a:pt x="10163" y="2229"/>
                    <a:pt x="15544" y="0"/>
                    <a:pt x="21154" y="0"/>
                  </a:cubicBez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3952642" cy="4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6261613" y="4103709"/>
            <a:ext cx="5764775" cy="3202655"/>
          </a:xfrm>
          <a:custGeom>
            <a:avLst/>
            <a:gdLst/>
            <a:ahLst/>
            <a:cxnLst/>
            <a:rect l="l" t="t" r="r" b="b"/>
            <a:pathLst>
              <a:path w="5764775" h="3202655">
                <a:moveTo>
                  <a:pt x="0" y="0"/>
                </a:moveTo>
                <a:lnTo>
                  <a:pt x="5764774" y="0"/>
                </a:lnTo>
                <a:lnTo>
                  <a:pt x="5764774" y="3202655"/>
                </a:lnTo>
                <a:lnTo>
                  <a:pt x="0" y="32026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0054" b="-10054"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1963052" y="273481"/>
            <a:ext cx="14361897" cy="137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7999">
                <a:solidFill>
                  <a:srgbClr val="FFDE59"/>
                </a:solidFill>
                <a:latin typeface="Lilita One"/>
                <a:ea typeface="Lilita One"/>
                <a:cs typeface="Lilita One"/>
                <a:sym typeface="Lilita One"/>
              </a:rPr>
              <a:t>Example Sentences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732115" y="9540920"/>
            <a:ext cx="10823771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Games</a:t>
            </a:r>
            <a:r>
              <a:rPr lang="en-US" sz="3000" b="1">
                <a:solidFill>
                  <a:srgbClr val="1B89E0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4</a:t>
            </a:r>
            <a:r>
              <a:rPr lang="en-US" sz="3000" b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esl.com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615578" y="2256755"/>
            <a:ext cx="5056843" cy="44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Present Perfect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512927" y="7619018"/>
            <a:ext cx="13262147" cy="993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19"/>
              </a:lnSpc>
              <a:spcBef>
                <a:spcPct val="0"/>
              </a:spcBef>
            </a:pPr>
            <a:r>
              <a:rPr lang="en-US" sz="5513" b="1" i="1">
                <a:solidFill>
                  <a:srgbClr val="0097B2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He</a:t>
            </a:r>
            <a:r>
              <a:rPr lang="en-US" sz="5513" b="1" i="1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 </a:t>
            </a:r>
            <a:r>
              <a:rPr lang="en-US" sz="5513" b="1" i="1">
                <a:solidFill>
                  <a:srgbClr val="FF66C4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has</a:t>
            </a:r>
            <a:r>
              <a:rPr lang="en-US" sz="5513" b="1" i="1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 </a:t>
            </a:r>
            <a:r>
              <a:rPr lang="en-US" sz="5513" b="1" i="1">
                <a:solidFill>
                  <a:srgbClr val="FF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washed</a:t>
            </a:r>
            <a:r>
              <a:rPr lang="en-US" sz="5513" b="1" i="1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 the car.</a:t>
            </a:r>
          </a:p>
        </p:txBody>
      </p:sp>
      <p:sp>
        <p:nvSpPr>
          <p:cNvPr id="19" name="TextBox 15">
            <a:extLst>
              <a:ext uri="{FF2B5EF4-FFF2-40B4-BE49-F238E27FC236}">
                <a16:creationId xmlns:a16="http://schemas.microsoft.com/office/drawing/2014/main" id="{3A8C8047-4B44-3F20-FE06-BC7765AD930A}"/>
              </a:ext>
            </a:extLst>
          </p:cNvPr>
          <p:cNvSpPr txBox="1"/>
          <p:nvPr/>
        </p:nvSpPr>
        <p:spPr>
          <a:xfrm>
            <a:off x="4646380" y="2877641"/>
            <a:ext cx="8995240" cy="659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21"/>
              </a:lnSpc>
              <a:spcBef>
                <a:spcPct val="0"/>
              </a:spcBef>
            </a:pPr>
            <a:r>
              <a:rPr lang="en-US" sz="3657" b="1" dirty="0">
                <a:solidFill>
                  <a:srgbClr val="0097B2"/>
                </a:solidFill>
                <a:latin typeface="Poppins Bold"/>
                <a:ea typeface="Poppins Bold"/>
                <a:cs typeface="Poppins Bold"/>
                <a:sym typeface="Poppins Bold"/>
              </a:rPr>
              <a:t>Subject</a:t>
            </a:r>
            <a:r>
              <a:rPr lang="en-US" sz="3657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+ </a:t>
            </a:r>
            <a:r>
              <a:rPr lang="en-US" sz="3657" b="1" dirty="0">
                <a:solidFill>
                  <a:srgbClr val="FF66C4"/>
                </a:solidFill>
                <a:latin typeface="Poppins Bold"/>
                <a:ea typeface="Poppins Bold"/>
                <a:cs typeface="Poppins Bold"/>
                <a:sym typeface="Poppins Bold"/>
              </a:rPr>
              <a:t>have/has</a:t>
            </a:r>
            <a:r>
              <a:rPr lang="en-US" sz="3657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+ </a:t>
            </a:r>
            <a:r>
              <a:rPr lang="en-US" sz="3657" b="1" dirty="0">
                <a:solidFill>
                  <a:srgbClr val="FF0000"/>
                </a:solidFill>
                <a:latin typeface="Poppins Bold"/>
                <a:ea typeface="Poppins Bold"/>
                <a:cs typeface="Poppins Bold"/>
                <a:sym typeface="Poppins Bold"/>
              </a:rPr>
              <a:t>past participle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626</Words>
  <Application>Microsoft Office PowerPoint</Application>
  <PresentationFormat>Custom</PresentationFormat>
  <Paragraphs>158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Poppins</vt:lpstr>
      <vt:lpstr>Arial</vt:lpstr>
      <vt:lpstr>Poppins Bold Italics</vt:lpstr>
      <vt:lpstr>Lilita One</vt:lpstr>
      <vt:lpstr>Calibri</vt:lpstr>
      <vt:lpstr>Poppins Bold</vt:lpstr>
      <vt:lpstr>Glacial Indifference Bold</vt:lpstr>
      <vt:lpstr>Quicksand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ModifiedBy/>
  <cp:revision>1</cp:revision>
  <dcterms:created xsi:type="dcterms:W3CDTF">2026-07-20T15:42:54Z</dcterms:created>
  <dcterms:modified xsi:type="dcterms:W3CDTF">2026-07-20T15:48:04Z</dcterms:modified>
  <dc:identifier/>
</cp:coreProperties>
</file>